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71" r:id="rId3"/>
    <p:sldId id="262" r:id="rId4"/>
  </p:sldIdLst>
  <p:sldSz cx="9144000" cy="6858000" type="screen4x3"/>
  <p:notesSz cx="7010400" cy="92233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g Handley" initials="MH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10" autoAdjust="0"/>
    <p:restoredTop sz="94383" autoAdjust="0"/>
  </p:normalViewPr>
  <p:slideViewPr>
    <p:cSldViewPr snapToGrid="0" snapToObjects="1">
      <p:cViewPr varScale="1">
        <p:scale>
          <a:sx n="110" d="100"/>
          <a:sy n="110" d="100"/>
        </p:scale>
        <p:origin x="14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1" y="3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40D2F-366B-43BB-B510-9C3EB977E697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8759828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1" y="8759828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1BA4A-8FEF-4060-B715-2962738B5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644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5"/>
            <a:ext cx="3037840" cy="4611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yriad Pro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5"/>
            <a:ext cx="3037840" cy="4611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yriad Pro"/>
              </a:defRPr>
            </a:lvl1pPr>
          </a:lstStyle>
          <a:p>
            <a:fld id="{DE6AB051-D326-594C-A77A-754F3CB49471}" type="datetimeFigureOut">
              <a:rPr lang="en-US" smtClean="0"/>
              <a:pPr/>
              <a:t>2/18/2015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1108"/>
            <a:ext cx="5608320" cy="415051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0611"/>
            <a:ext cx="3037840" cy="4611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yriad Pro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60611"/>
            <a:ext cx="3037840" cy="4611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yriad Pro"/>
              </a:defRPr>
            </a:lvl1pPr>
          </a:lstStyle>
          <a:p>
            <a:fld id="{E78C8D5D-0213-B140-8AC9-1C66B1A609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46757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Myriad Pro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Myriad Pro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Myriad Pro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Myriad Pro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Myriad Pro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094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731FC-0CBE-4D3B-BEEF-D266CA4637A7}" type="datetime1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1F623-08B9-D04E-952C-FF21A1DF1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930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F6AE2-F826-4962-A5FE-D813968034E5}" type="datetime1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1F623-08B9-D04E-952C-FF21A1DF1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948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CE764-EA5A-4924-9485-391D9B6764E1}" type="datetime1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1F623-08B9-D04E-952C-FF21A1DF1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969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45412-E223-457C-896D-A241BF3E0249}" type="datetime1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1F623-08B9-D04E-952C-FF21A1DF1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70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3EDFC-9C0D-461C-BA2A-1CF30CC7EC26}" type="datetime1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1F623-08B9-D04E-952C-FF21A1DF1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131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45A61-4588-41A2-B082-5C616362BB8D}" type="datetime1">
              <a:rPr lang="en-US" smtClean="0"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1F623-08B9-D04E-952C-FF21A1DF1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144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21D4D-EC17-499A-BDA2-9897D11C5CDC}" type="datetime1">
              <a:rPr lang="en-US" smtClean="0"/>
              <a:t>2/18/2015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1F623-08B9-D04E-952C-FF21A1DF1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827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642C1-1E9D-4085-B54F-7CA7483943BC}" type="datetime1">
              <a:rPr lang="en-US" smtClean="0"/>
              <a:t>2/18/2015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1F623-08B9-D04E-952C-FF21A1DF1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061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2D27-F7D1-42E5-A765-0400AE061F9F}" type="datetime1">
              <a:rPr lang="en-US" smtClean="0"/>
              <a:t>2/18/2015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1F623-08B9-D04E-952C-FF21A1DF1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723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4E3DC-4E4D-4C85-84B9-A1DE2F5B8D36}" type="datetime1">
              <a:rPr lang="en-US" smtClean="0"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1F623-08B9-D04E-952C-FF21A1DF1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872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FE4EC-BBBE-4CD6-A6A3-A524254F4B1A}" type="datetime1">
              <a:rPr lang="en-US" smtClean="0"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1F623-08B9-D04E-952C-FF21A1DF1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435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yriad Pro"/>
              </a:defRPr>
            </a:lvl1pPr>
          </a:lstStyle>
          <a:p>
            <a:fld id="{781B629D-013F-40E9-9D87-893F648ADD21}" type="datetime1">
              <a:rPr lang="en-US" smtClean="0"/>
              <a:t>2/18/2015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Myriad Pro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Myriad Pro"/>
              </a:defRPr>
            </a:lvl1pPr>
          </a:lstStyle>
          <a:p>
            <a:fld id="{11F1F623-08B9-D04E-952C-FF21A1DF19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943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Myriad Pro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Myriad Pro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Myriad Pro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Myriad Pro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Myriad Pro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Myriad Pro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6889" y="549626"/>
            <a:ext cx="741303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  <a:latin typeface="Myriad Pro"/>
                <a:cs typeface="Myriad Pro"/>
              </a:rPr>
              <a:t>2013-2014 Student Internship/Co-op and Full-Time Outcome Report</a:t>
            </a:r>
            <a:endParaRPr lang="en-US" sz="5400" b="1" dirty="0">
              <a:solidFill>
                <a:schemeClr val="bg1"/>
              </a:solidFill>
              <a:latin typeface="Myriad Pro"/>
              <a:cs typeface="Myriad Pro"/>
            </a:endParaRPr>
          </a:p>
        </p:txBody>
      </p:sp>
      <p:pic>
        <p:nvPicPr>
          <p:cNvPr id="8" name="Picture 7" descr="Smeal_outline_white_horiz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0072" y="6244896"/>
            <a:ext cx="2814790" cy="43103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66888" y="4136106"/>
            <a:ext cx="741303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chemeClr val="bg1"/>
                </a:solidFill>
                <a:latin typeface="Myriad Pro"/>
                <a:cs typeface="Myriad Pro"/>
              </a:rPr>
              <a:t>Prepared By </a:t>
            </a:r>
          </a:p>
          <a:p>
            <a:r>
              <a:rPr lang="en-US" sz="2500" b="1" dirty="0" smtClean="0">
                <a:solidFill>
                  <a:schemeClr val="bg1"/>
                </a:solidFill>
                <a:latin typeface="Myriad Pro"/>
                <a:cs typeface="Myriad Pro"/>
              </a:rPr>
              <a:t>Career &amp; Corporate Connections</a:t>
            </a:r>
            <a:endParaRPr lang="en-US" sz="2500" b="1" dirty="0">
              <a:solidFill>
                <a:schemeClr val="bg1"/>
              </a:solidFill>
              <a:latin typeface="Myriad Pro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3009404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-20002"/>
            <a:ext cx="8547662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tx2"/>
                </a:solidFill>
              </a:rPr>
              <a:t>Smeal College Outcomes 2013-2014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5080" y="619760"/>
            <a:ext cx="228600" cy="62382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318"/>
            <a:ext cx="228600" cy="54864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2403613"/>
              </p:ext>
            </p:extLst>
          </p:nvPr>
        </p:nvGraphicFramePr>
        <p:xfrm>
          <a:off x="535891" y="817783"/>
          <a:ext cx="8144273" cy="5846760"/>
        </p:xfrm>
        <a:graphic>
          <a:graphicData uri="http://schemas.openxmlformats.org/drawingml/2006/table">
            <a:tbl>
              <a:tbl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584698"/>
                <a:gridCol w="2186525"/>
                <a:gridCol w="2186525"/>
                <a:gridCol w="2186525"/>
              </a:tblGrid>
              <a:tr h="898904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Outcomes upon Graduation</a:t>
                      </a:r>
                      <a:endParaRPr lang="en-US" sz="1200" b="1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Full-Time offers,  </a:t>
                      </a:r>
                      <a:r>
                        <a:rPr lang="en-US" sz="1200" b="1" dirty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Continuing to </a:t>
                      </a:r>
                      <a:r>
                        <a:rPr lang="en-US" sz="1200" b="1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Graduate </a:t>
                      </a:r>
                      <a:r>
                        <a:rPr lang="en-US" sz="1200" b="1" dirty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School, </a:t>
                      </a:r>
                      <a:r>
                        <a:rPr lang="en-US" sz="1200" b="1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Military</a:t>
                      </a:r>
                      <a:r>
                        <a:rPr lang="en-US" sz="1200" b="1" dirty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, Entrepreneurship, </a:t>
                      </a:r>
                      <a:r>
                        <a:rPr lang="en-US" sz="1200" b="1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en-US" sz="1200" b="1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200" b="1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Public Service</a:t>
                      </a:r>
                      <a:endParaRPr lang="en-US" sz="1200" b="1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Average</a:t>
                      </a:r>
                      <a:r>
                        <a:rPr lang="en-US" sz="1200" b="1" baseline="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 Salary per Major</a:t>
                      </a:r>
                    </a:p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baseline="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(outliers excluded)</a:t>
                      </a:r>
                      <a:endParaRPr lang="en-US" sz="1200" b="1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Students with Internships who</a:t>
                      </a:r>
                      <a:r>
                        <a:rPr lang="en-US" sz="1200" b="1" baseline="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 are Employed Full-time</a:t>
                      </a:r>
                      <a:endParaRPr lang="en-US" sz="1200" b="1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352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Overall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77%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$54,700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92%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00352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Accounting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80%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$54,705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93%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6136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Actuarial Science/</a:t>
                      </a:r>
                      <a:br>
                        <a:rPr lang="en-US" sz="1600" dirty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600" dirty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RM 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Actuarial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 Science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85%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$62,308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92%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352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Finance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83%</a:t>
                      </a:r>
                      <a:r>
                        <a:rPr lang="en-US" sz="1600" dirty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$57,908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95%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352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MIS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86%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$57,195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92%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352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Management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76%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$47,852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78%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352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Marketing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65%</a:t>
                      </a:r>
                      <a:r>
                        <a:rPr lang="en-US" sz="1600" dirty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$48,648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92%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6136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Risk Management </a:t>
                      </a:r>
                      <a:br>
                        <a:rPr lang="en-US" sz="1600" dirty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600" dirty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REST)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78%</a:t>
                      </a:r>
                      <a:r>
                        <a:rPr lang="en-US" sz="1600" dirty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$46,900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100%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6136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Risk Management (ERM)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74%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$58,000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96%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352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Supply Chain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78%</a:t>
                      </a:r>
                      <a:r>
                        <a:rPr lang="en-US" sz="1600" dirty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$55,471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92%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6159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81598"/>
            <a:ext cx="8547662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2"/>
                </a:solidFill>
              </a:rPr>
              <a:t>Employer Activity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5080" y="619760"/>
            <a:ext cx="228600" cy="62382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318"/>
            <a:ext cx="228600" cy="54864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3949382" y="1144279"/>
            <a:ext cx="2116382" cy="3962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Myriad Pro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Myriad Pro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Myriad Pro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Myriad Pro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Myriad Pro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1200" b="1" dirty="0" smtClean="0">
                <a:solidFill>
                  <a:schemeClr val="tx2"/>
                </a:solidFill>
              </a:rPr>
              <a:t>Geographic Locations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913063" y="26177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342792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Highlights</a:t>
            </a: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1955800" y="22653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 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3683738"/>
              </p:ext>
            </p:extLst>
          </p:nvPr>
        </p:nvGraphicFramePr>
        <p:xfrm>
          <a:off x="370917" y="1021080"/>
          <a:ext cx="2219884" cy="3529965"/>
        </p:xfrm>
        <a:graphic>
          <a:graphicData uri="http://schemas.openxmlformats.org/drawingml/2006/table">
            <a:tbl>
              <a:tbl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219884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Top </a:t>
                      </a:r>
                      <a:r>
                        <a:rPr lang="en-US" sz="1300" b="1" u="none" strike="noStrike" baseline="0" dirty="0" smtClean="0">
                          <a:solidFill>
                            <a:schemeClr val="tx2"/>
                          </a:solidFill>
                          <a:effectLst/>
                        </a:rPr>
                        <a:t>Full-Time Placements*</a:t>
                      </a:r>
                      <a:endParaRPr lang="en-US" sz="1300" b="1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>
                          <a:solidFill>
                            <a:schemeClr val="tx2"/>
                          </a:solidFill>
                          <a:effectLst/>
                        </a:rPr>
                        <a:t>PwC</a:t>
                      </a:r>
                      <a:endParaRPr lang="en-US" sz="13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Deloitte</a:t>
                      </a:r>
                      <a:endParaRPr lang="en-US" sz="13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EY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JP</a:t>
                      </a:r>
                      <a:r>
                        <a:rPr lang="en-US" sz="1300" b="0" i="0" u="none" strike="noStrike" baseline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Morgan Chase &amp; Co</a:t>
                      </a:r>
                      <a:endParaRPr lang="en-US" sz="13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KPMG</a:t>
                      </a:r>
                      <a:endParaRPr lang="en-US" sz="13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PNC</a:t>
                      </a:r>
                      <a:endParaRPr lang="en-US" sz="13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Dick’s Sporting Goods</a:t>
                      </a:r>
                      <a:endParaRPr lang="en-US" sz="13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Goldman</a:t>
                      </a:r>
                      <a:r>
                        <a:rPr lang="en-US" sz="1300" b="0" i="0" u="none" strike="noStrike" baseline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Sachs</a:t>
                      </a:r>
                      <a:endParaRPr lang="en-US" sz="13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Amazon.com</a:t>
                      </a:r>
                      <a:endParaRPr lang="en-US" sz="13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PepsiCo</a:t>
                      </a:r>
                      <a:endParaRPr lang="en-US" sz="13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IBM</a:t>
                      </a:r>
                      <a:endParaRPr lang="en-US" sz="13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Bank</a:t>
                      </a:r>
                      <a:r>
                        <a:rPr lang="en-US" sz="1300" b="0" i="0" u="none" strike="noStrike" baseline="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 of America</a:t>
                      </a:r>
                      <a:endParaRPr lang="en-US" sz="13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Vanguard</a:t>
                      </a:r>
                      <a:endParaRPr lang="en-US" sz="13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AXA</a:t>
                      </a:r>
                      <a:endParaRPr lang="en-US" sz="13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Unilever</a:t>
                      </a:r>
                      <a:endParaRPr lang="en-US" sz="13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GE</a:t>
                      </a:r>
                      <a:endParaRPr lang="en-US" sz="13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231537"/>
              </p:ext>
            </p:extLst>
          </p:nvPr>
        </p:nvGraphicFramePr>
        <p:xfrm>
          <a:off x="2833950" y="3873053"/>
          <a:ext cx="1338263" cy="2882441"/>
        </p:xfrm>
        <a:graphic>
          <a:graphicData uri="http://schemas.openxmlformats.org/drawingml/2006/table">
            <a:tbl>
              <a:tbl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45852"/>
                <a:gridCol w="892411"/>
              </a:tblGrid>
              <a:tr h="38117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Top</a:t>
                      </a:r>
                      <a:r>
                        <a:rPr lang="en-US" sz="1200" b="1" i="0" u="none" strike="noStrike" baseline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State Locations Full Time</a:t>
                      </a:r>
                      <a:endParaRPr lang="en-US" sz="1200" b="1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7068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chemeClr val="tx2"/>
                          </a:solidFill>
                          <a:effectLst/>
                        </a:rPr>
                        <a:t>PA</a:t>
                      </a:r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37%</a:t>
                      </a:r>
                    </a:p>
                  </a:txBody>
                  <a:tcPr marL="9525" marR="9525" marT="9525" marB="0" anchor="b"/>
                </a:tc>
              </a:tr>
              <a:tr h="17068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chemeClr val="tx2"/>
                          </a:solidFill>
                          <a:effectLst/>
                        </a:rPr>
                        <a:t>NY</a:t>
                      </a:r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18%</a:t>
                      </a:r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7068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chemeClr val="tx2"/>
                          </a:solidFill>
                          <a:effectLst/>
                        </a:rPr>
                        <a:t>NJ</a:t>
                      </a:r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10%</a:t>
                      </a:r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7068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chemeClr val="tx2"/>
                          </a:solidFill>
                          <a:effectLst/>
                        </a:rPr>
                        <a:t>VA</a:t>
                      </a:r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5%</a:t>
                      </a:r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7068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DE</a:t>
                      </a:r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3%</a:t>
                      </a:r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7068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TX</a:t>
                      </a:r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3%</a:t>
                      </a:r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7068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MD</a:t>
                      </a:r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3%</a:t>
                      </a:r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7068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MA</a:t>
                      </a:r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2%</a:t>
                      </a:r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7068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CA</a:t>
                      </a:r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2%</a:t>
                      </a:r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7068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OH</a:t>
                      </a:r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2%</a:t>
                      </a:r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7068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GA</a:t>
                      </a:r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2%</a:t>
                      </a:r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7068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CT</a:t>
                      </a:r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2%</a:t>
                      </a:r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7068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DC</a:t>
                      </a:r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1.5%</a:t>
                      </a:r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2590801" y="1148119"/>
            <a:ext cx="4481537" cy="2697045"/>
            <a:chOff x="3126202" y="1488555"/>
            <a:chExt cx="4481537" cy="2697045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26202" y="1488555"/>
              <a:ext cx="4358861" cy="2697045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5989193" y="2996853"/>
              <a:ext cx="812807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1" spc="300" dirty="0">
                  <a:ln w="11430" cmpd="sng">
                    <a:solidFill>
                      <a:schemeClr val="accent1">
                        <a:tint val="10000"/>
                      </a:schemeClr>
                    </a:solidFill>
                    <a:prstDash val="solid"/>
                    <a:miter lim="800000"/>
                  </a:ln>
                  <a:gradFill>
                    <a:gsLst>
                      <a:gs pos="10000">
                        <a:schemeClr val="accent1">
                          <a:tint val="83000"/>
                          <a:shade val="100000"/>
                          <a:satMod val="200000"/>
                        </a:schemeClr>
                      </a:gs>
                      <a:gs pos="75000">
                        <a:schemeClr val="accent1">
                          <a:tint val="100000"/>
                          <a:shade val="50000"/>
                          <a:satMod val="150000"/>
                        </a:schemeClr>
                      </a:gs>
                    </a:gsLst>
                    <a:lin ang="5400000"/>
                  </a:gradFill>
                  <a:effectLst>
                    <a:glow rad="45500">
                      <a:schemeClr val="accent1">
                        <a:satMod val="220000"/>
                        <a:alpha val="35000"/>
                      </a:schemeClr>
                    </a:glow>
                  </a:effectLst>
                </a:rPr>
                <a:t>2</a:t>
              </a:r>
              <a:r>
                <a:rPr lang="en-US" sz="2000" b="1" cap="none" spc="300" dirty="0" smtClean="0">
                  <a:ln w="11430" cmpd="sng">
                    <a:solidFill>
                      <a:schemeClr val="accent1">
                        <a:tint val="10000"/>
                      </a:schemeClr>
                    </a:solidFill>
                    <a:prstDash val="solid"/>
                    <a:miter lim="800000"/>
                  </a:ln>
                  <a:gradFill>
                    <a:gsLst>
                      <a:gs pos="10000">
                        <a:schemeClr val="accent1">
                          <a:tint val="83000"/>
                          <a:shade val="100000"/>
                          <a:satMod val="200000"/>
                        </a:schemeClr>
                      </a:gs>
                      <a:gs pos="75000">
                        <a:schemeClr val="accent1">
                          <a:tint val="100000"/>
                          <a:shade val="50000"/>
                          <a:satMod val="150000"/>
                        </a:schemeClr>
                      </a:gs>
                    </a:gsLst>
                    <a:lin ang="5400000"/>
                  </a:gradFill>
                  <a:effectLst>
                    <a:glow rad="45500">
                      <a:schemeClr val="accent1">
                        <a:satMod val="220000"/>
                        <a:alpha val="35000"/>
                      </a:schemeClr>
                    </a:glow>
                  </a:effectLst>
                </a:rPr>
                <a:t>%</a:t>
              </a:r>
              <a:endParaRPr lang="en-US" sz="20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520421" y="2245509"/>
              <a:ext cx="812806" cy="36933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b="1" cap="none" spc="300" dirty="0" smtClean="0">
                  <a:ln w="11430" cmpd="sng">
                    <a:solidFill>
                      <a:schemeClr val="accent1">
                        <a:tint val="10000"/>
                      </a:schemeClr>
                    </a:solidFill>
                    <a:prstDash val="solid"/>
                    <a:miter lim="800000"/>
                  </a:ln>
                  <a:gradFill>
                    <a:gsLst>
                      <a:gs pos="10000">
                        <a:schemeClr val="accent1">
                          <a:tint val="83000"/>
                          <a:shade val="100000"/>
                          <a:satMod val="200000"/>
                        </a:schemeClr>
                      </a:gs>
                      <a:gs pos="75000">
                        <a:schemeClr val="accent1">
                          <a:tint val="100000"/>
                          <a:shade val="50000"/>
                          <a:satMod val="150000"/>
                        </a:schemeClr>
                      </a:gs>
                    </a:gsLst>
                    <a:lin ang="5400000"/>
                  </a:gradFill>
                  <a:effectLst>
                    <a:glow rad="45500">
                      <a:schemeClr val="accent1">
                        <a:satMod val="220000"/>
                        <a:alpha val="35000"/>
                      </a:schemeClr>
                    </a:glow>
                  </a:effectLst>
                </a:rPr>
                <a:t>6%</a:t>
              </a:r>
              <a:endParaRPr lang="en-US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309937" y="2361799"/>
              <a:ext cx="812806" cy="36933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b="1" spc="300" dirty="0">
                  <a:ln w="11430" cmpd="sng">
                    <a:solidFill>
                      <a:schemeClr val="accent1">
                        <a:tint val="10000"/>
                      </a:schemeClr>
                    </a:solidFill>
                    <a:prstDash val="solid"/>
                    <a:miter lim="800000"/>
                  </a:ln>
                  <a:gradFill>
                    <a:gsLst>
                      <a:gs pos="10000">
                        <a:schemeClr val="accent1">
                          <a:tint val="83000"/>
                          <a:shade val="100000"/>
                          <a:satMod val="200000"/>
                        </a:schemeClr>
                      </a:gs>
                      <a:gs pos="75000">
                        <a:schemeClr val="accent1">
                          <a:tint val="100000"/>
                          <a:shade val="50000"/>
                          <a:satMod val="150000"/>
                        </a:schemeClr>
                      </a:gs>
                    </a:gsLst>
                    <a:lin ang="5400000"/>
                  </a:gradFill>
                  <a:effectLst>
                    <a:glow rad="45500">
                      <a:schemeClr val="accent1">
                        <a:satMod val="220000"/>
                        <a:alpha val="35000"/>
                      </a:schemeClr>
                    </a:glow>
                  </a:effectLst>
                </a:rPr>
                <a:t>2</a:t>
              </a:r>
              <a:r>
                <a:rPr lang="en-US" b="1" cap="none" spc="300" dirty="0" smtClean="0">
                  <a:ln w="11430" cmpd="sng">
                    <a:solidFill>
                      <a:schemeClr val="accent1">
                        <a:tint val="10000"/>
                      </a:schemeClr>
                    </a:solidFill>
                    <a:prstDash val="solid"/>
                    <a:miter lim="800000"/>
                  </a:ln>
                  <a:gradFill>
                    <a:gsLst>
                      <a:gs pos="10000">
                        <a:schemeClr val="accent1">
                          <a:tint val="83000"/>
                          <a:shade val="100000"/>
                          <a:satMod val="200000"/>
                        </a:schemeClr>
                      </a:gs>
                      <a:gs pos="75000">
                        <a:schemeClr val="accent1">
                          <a:tint val="100000"/>
                          <a:shade val="50000"/>
                          <a:satMod val="150000"/>
                        </a:schemeClr>
                      </a:gs>
                    </a:gsLst>
                    <a:lin ang="5400000"/>
                  </a:gradFill>
                  <a:effectLst>
                    <a:glow rad="45500">
                      <a:schemeClr val="accent1">
                        <a:satMod val="220000"/>
                        <a:alpha val="35000"/>
                      </a:schemeClr>
                    </a:glow>
                  </a:effectLst>
                </a:rPr>
                <a:t>%</a:t>
              </a:r>
              <a:endParaRPr lang="en-US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178589" y="2216964"/>
              <a:ext cx="1212142" cy="553998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3000" b="1" cap="none" spc="300" dirty="0" smtClean="0">
                  <a:ln w="11430" cmpd="sng">
                    <a:solidFill>
                      <a:schemeClr val="accent1">
                        <a:tint val="10000"/>
                      </a:schemeClr>
                    </a:solidFill>
                    <a:prstDash val="solid"/>
                    <a:miter lim="800000"/>
                  </a:ln>
                  <a:gradFill>
                    <a:gsLst>
                      <a:gs pos="10000">
                        <a:schemeClr val="accent1">
                          <a:tint val="83000"/>
                          <a:shade val="100000"/>
                          <a:satMod val="200000"/>
                        </a:schemeClr>
                      </a:gs>
                      <a:gs pos="75000">
                        <a:schemeClr val="accent1">
                          <a:tint val="100000"/>
                          <a:shade val="50000"/>
                          <a:satMod val="150000"/>
                        </a:schemeClr>
                      </a:gs>
                    </a:gsLst>
                    <a:lin ang="5400000"/>
                  </a:gradFill>
                  <a:effectLst>
                    <a:glow rad="45500">
                      <a:schemeClr val="accent1">
                        <a:satMod val="220000"/>
                        <a:alpha val="35000"/>
                      </a:schemeClr>
                    </a:glow>
                  </a:effectLst>
                </a:rPr>
                <a:t>53%</a:t>
              </a:r>
              <a:endParaRPr lang="en-US" sz="30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395597" y="1867451"/>
              <a:ext cx="1212142" cy="477054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500" b="1" spc="300" dirty="0" smtClean="0">
                  <a:ln w="11430" cmpd="sng">
                    <a:solidFill>
                      <a:schemeClr val="accent1">
                        <a:tint val="10000"/>
                      </a:schemeClr>
                    </a:solidFill>
                    <a:prstDash val="solid"/>
                    <a:miter lim="800000"/>
                  </a:ln>
                  <a:gradFill>
                    <a:gsLst>
                      <a:gs pos="10000">
                        <a:schemeClr val="accent1">
                          <a:tint val="83000"/>
                          <a:shade val="100000"/>
                          <a:satMod val="200000"/>
                        </a:schemeClr>
                      </a:gs>
                      <a:gs pos="75000">
                        <a:schemeClr val="accent1">
                          <a:tint val="100000"/>
                          <a:shade val="50000"/>
                          <a:satMod val="150000"/>
                        </a:schemeClr>
                      </a:gs>
                    </a:gsLst>
                    <a:lin ang="5400000"/>
                  </a:gradFill>
                  <a:effectLst>
                    <a:glow rad="45500">
                      <a:schemeClr val="accent1">
                        <a:satMod val="220000"/>
                        <a:alpha val="35000"/>
                      </a:schemeClr>
                    </a:glow>
                  </a:effectLst>
                </a:rPr>
                <a:t>33</a:t>
              </a:r>
              <a:r>
                <a:rPr lang="en-US" sz="2500" b="1" cap="none" spc="300" dirty="0" smtClean="0">
                  <a:ln w="11430" cmpd="sng">
                    <a:solidFill>
                      <a:schemeClr val="accent1">
                        <a:tint val="10000"/>
                      </a:schemeClr>
                    </a:solidFill>
                    <a:prstDash val="solid"/>
                    <a:miter lim="800000"/>
                  </a:ln>
                  <a:gradFill>
                    <a:gsLst>
                      <a:gs pos="10000">
                        <a:schemeClr val="accent1">
                          <a:tint val="83000"/>
                          <a:shade val="100000"/>
                          <a:satMod val="200000"/>
                        </a:schemeClr>
                      </a:gs>
                      <a:gs pos="75000">
                        <a:schemeClr val="accent1">
                          <a:tint val="100000"/>
                          <a:shade val="50000"/>
                          <a:satMod val="150000"/>
                        </a:schemeClr>
                      </a:gs>
                    </a:gsLst>
                    <a:lin ang="5400000"/>
                  </a:gradFill>
                  <a:effectLst>
                    <a:glow rad="45500">
                      <a:schemeClr val="accent1">
                        <a:satMod val="220000"/>
                        <a:alpha val="35000"/>
                      </a:schemeClr>
                    </a:glow>
                  </a:effectLst>
                </a:rPr>
                <a:t>%</a:t>
              </a:r>
              <a:endParaRPr lang="en-US" sz="25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707614" y="3074988"/>
              <a:ext cx="812807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1" spc="300" dirty="0">
                  <a:ln w="11430" cmpd="sng">
                    <a:solidFill>
                      <a:schemeClr val="accent1">
                        <a:tint val="10000"/>
                      </a:schemeClr>
                    </a:solidFill>
                    <a:prstDash val="solid"/>
                    <a:miter lim="800000"/>
                  </a:ln>
                  <a:gradFill>
                    <a:gsLst>
                      <a:gs pos="10000">
                        <a:schemeClr val="accent1">
                          <a:tint val="83000"/>
                          <a:shade val="100000"/>
                          <a:satMod val="200000"/>
                        </a:schemeClr>
                      </a:gs>
                      <a:gs pos="75000">
                        <a:schemeClr val="accent1">
                          <a:tint val="100000"/>
                          <a:shade val="50000"/>
                          <a:satMod val="150000"/>
                        </a:schemeClr>
                      </a:gs>
                    </a:gsLst>
                    <a:lin ang="5400000"/>
                  </a:gradFill>
                  <a:effectLst>
                    <a:glow rad="45500">
                      <a:schemeClr val="accent1">
                        <a:satMod val="220000"/>
                        <a:alpha val="35000"/>
                      </a:schemeClr>
                    </a:glow>
                  </a:effectLst>
                </a:rPr>
                <a:t>2</a:t>
              </a:r>
              <a:r>
                <a:rPr lang="en-US" sz="2000" b="1" cap="none" spc="300" dirty="0" smtClean="0">
                  <a:ln w="11430" cmpd="sng">
                    <a:solidFill>
                      <a:schemeClr val="accent1">
                        <a:tint val="10000"/>
                      </a:schemeClr>
                    </a:solidFill>
                    <a:prstDash val="solid"/>
                    <a:miter lim="800000"/>
                  </a:ln>
                  <a:gradFill>
                    <a:gsLst>
                      <a:gs pos="10000">
                        <a:schemeClr val="accent1">
                          <a:tint val="83000"/>
                          <a:shade val="100000"/>
                          <a:satMod val="200000"/>
                        </a:schemeClr>
                      </a:gs>
                      <a:gs pos="75000">
                        <a:schemeClr val="accent1">
                          <a:tint val="100000"/>
                          <a:shade val="50000"/>
                          <a:satMod val="150000"/>
                        </a:schemeClr>
                      </a:gs>
                    </a:gsLst>
                    <a:lin ang="5400000"/>
                  </a:gradFill>
                  <a:effectLst>
                    <a:glow rad="45500">
                      <a:schemeClr val="accent1">
                        <a:satMod val="220000"/>
                        <a:alpha val="35000"/>
                      </a:schemeClr>
                    </a:glow>
                  </a:effectLst>
                </a:rPr>
                <a:t>%</a:t>
              </a:r>
              <a:endParaRPr lang="en-US" sz="20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endParaRPr>
            </a:p>
          </p:txBody>
        </p:sp>
      </p:grp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3856690"/>
              </p:ext>
            </p:extLst>
          </p:nvPr>
        </p:nvGraphicFramePr>
        <p:xfrm>
          <a:off x="6992095" y="295064"/>
          <a:ext cx="2029985" cy="45245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29985"/>
              </a:tblGrid>
              <a:tr h="1508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Top Internship Placements*</a:t>
                      </a:r>
                      <a:endParaRPr lang="en-US" sz="1300" b="1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543" marR="7543" marT="7543" marB="0" anchor="b"/>
                </a:tc>
              </a:tr>
              <a:tr h="150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PwC</a:t>
                      </a:r>
                      <a:endParaRPr lang="en-US" sz="13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543" marR="7543" marT="7543" marB="0" anchor="b"/>
                </a:tc>
              </a:tr>
              <a:tr h="150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JP</a:t>
                      </a:r>
                      <a:r>
                        <a:rPr lang="en-US" sz="1300" u="none" strike="noStrike" baseline="0" dirty="0" smtClean="0">
                          <a:solidFill>
                            <a:schemeClr val="tx2"/>
                          </a:solidFill>
                          <a:effectLst/>
                        </a:rPr>
                        <a:t> Morgan Chase</a:t>
                      </a:r>
                      <a:endParaRPr lang="en-US" sz="13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543" marR="7543" marT="7543" marB="0" anchor="b"/>
                </a:tc>
              </a:tr>
              <a:tr h="150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EY</a:t>
                      </a:r>
                      <a:endParaRPr lang="en-US" sz="13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543" marR="7543" marT="7543" marB="0" anchor="b"/>
                </a:tc>
              </a:tr>
              <a:tr h="150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KPMG</a:t>
                      </a:r>
                      <a:endParaRPr lang="en-US" sz="13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543" marR="7543" marT="7543" marB="0" anchor="b"/>
                </a:tc>
              </a:tr>
              <a:tr h="150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Deloitte</a:t>
                      </a:r>
                      <a:endParaRPr lang="en-US" sz="13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543" marR="7543" marT="7543" marB="0" anchor="b"/>
                </a:tc>
              </a:tr>
              <a:tr h="150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Johnson</a:t>
                      </a:r>
                      <a:r>
                        <a:rPr lang="en-US" sz="1300" b="0" i="0" u="none" strike="noStrike" baseline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&amp; Johnson</a:t>
                      </a:r>
                      <a:endParaRPr lang="en-US" sz="13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543" marR="7543" marT="7543" marB="0" anchor="b"/>
                </a:tc>
              </a:tr>
              <a:tr h="150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Goldman Sachs</a:t>
                      </a:r>
                      <a:endParaRPr lang="en-US" sz="13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543" marR="7543" marT="7543" marB="0" anchor="b"/>
                </a:tc>
              </a:tr>
              <a:tr h="150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PNC Financial Services</a:t>
                      </a:r>
                      <a:endParaRPr lang="en-US" sz="1300" u="none" strike="noStrike" baseline="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7543" marR="7543" marT="7543" marB="0" anchor="b"/>
                </a:tc>
              </a:tr>
              <a:tr h="150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Bank of America</a:t>
                      </a:r>
                      <a:r>
                        <a:rPr lang="en-US" sz="1300" u="none" strike="noStrike" baseline="0" dirty="0" smtClean="0">
                          <a:solidFill>
                            <a:schemeClr val="tx2"/>
                          </a:solidFill>
                          <a:effectLst/>
                        </a:rPr>
                        <a:t> Merrill Lynch</a:t>
                      </a:r>
                      <a:endParaRPr lang="en-US" sz="13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543" marR="7543" marT="7543" marB="0" anchor="b"/>
                </a:tc>
              </a:tr>
              <a:tr h="150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Kohls</a:t>
                      </a:r>
                      <a:r>
                        <a:rPr lang="en-US" sz="13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Department Stores</a:t>
                      </a:r>
                      <a:endParaRPr lang="en-US" sz="13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543" marR="7543" marT="7543" marB="0" anchor="b"/>
                </a:tc>
              </a:tr>
              <a:tr h="150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Dick’s Sporting Goods</a:t>
                      </a:r>
                      <a:endParaRPr lang="en-US" sz="13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543" marR="7543" marT="7543" marB="0" anchor="b"/>
                </a:tc>
              </a:tr>
              <a:tr h="150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Ross Stores</a:t>
                      </a:r>
                      <a:endParaRPr lang="en-US" sz="13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543" marR="7543" marT="7543" marB="0" anchor="b"/>
                </a:tc>
              </a:tr>
              <a:tr h="150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Northwestern Mutual</a:t>
                      </a:r>
                      <a:endParaRPr lang="en-US" sz="13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543" marR="7543" marT="7543" marB="0" anchor="b"/>
                </a:tc>
              </a:tr>
              <a:tr h="150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Target</a:t>
                      </a:r>
                      <a:endParaRPr lang="en-US" sz="13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543" marR="7543" marT="7543" marB="0" anchor="b"/>
                </a:tc>
              </a:tr>
              <a:tr h="150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PepsiCo</a:t>
                      </a:r>
                      <a:endParaRPr lang="en-US" sz="13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543" marR="7543" marT="7543" marB="0" anchor="b"/>
                </a:tc>
              </a:tr>
              <a:tr h="150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GE</a:t>
                      </a:r>
                      <a:endParaRPr lang="en-US" sz="13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543" marR="7543" marT="7543" marB="0" anchor="b"/>
                </a:tc>
              </a:tr>
              <a:tr h="150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Altria</a:t>
                      </a:r>
                      <a:endParaRPr lang="en-US" sz="13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543" marR="7543" marT="7543" marB="0" anchor="b"/>
                </a:tc>
              </a:tr>
              <a:tr h="150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Nordstrom</a:t>
                      </a:r>
                    </a:p>
                  </a:txBody>
                  <a:tcPr marL="7543" marR="7543" marT="7543" marB="0" anchor="b"/>
                </a:tc>
              </a:tr>
              <a:tr h="150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Macy’s</a:t>
                      </a:r>
                      <a:endParaRPr lang="en-US" sz="13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543" marR="7543" marT="7543" marB="0" anchor="b"/>
                </a:tc>
              </a:tr>
              <a:tr h="150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UBS</a:t>
                      </a:r>
                      <a:endParaRPr lang="en-US" sz="13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543" marR="7543" marT="7543" marB="0" anchor="b"/>
                </a:tc>
              </a:tr>
              <a:tr h="150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Siemens</a:t>
                      </a:r>
                      <a:endParaRPr lang="en-US" sz="13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543" marR="7543" marT="7543" marB="0" anchor="b"/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259926" y="4581582"/>
            <a:ext cx="265313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</a:rPr>
              <a:t>* Top 15 company placements listed in rank order; More than 15 companies listed due to the same hiring totals</a:t>
            </a:r>
            <a:endParaRPr lang="en-US" sz="900" dirty="0" smtClean="0">
              <a:solidFill>
                <a:schemeClr val="tx2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992095" y="4869942"/>
            <a:ext cx="2029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</a:rPr>
              <a:t>* Top internship placements for the class of 2014 in order of most hires</a:t>
            </a:r>
            <a:endParaRPr lang="en-US" sz="900" dirty="0" smtClean="0">
              <a:solidFill>
                <a:schemeClr val="tx2"/>
              </a:solidFill>
            </a:endParaRPr>
          </a:p>
        </p:txBody>
      </p:sp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5692989"/>
              </p:ext>
            </p:extLst>
          </p:nvPr>
        </p:nvGraphicFramePr>
        <p:xfrm>
          <a:off x="4594495" y="3900018"/>
          <a:ext cx="1870310" cy="2233923"/>
        </p:xfrm>
        <a:graphic>
          <a:graphicData uri="http://schemas.openxmlformats.org/drawingml/2006/table">
            <a:tbl>
              <a:tbl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78869"/>
                <a:gridCol w="491441"/>
              </a:tblGrid>
              <a:tr h="30150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Paid Internship Information</a:t>
                      </a:r>
                      <a:endParaRPr lang="en-US" sz="1200" b="1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103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Paid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Internships</a:t>
                      </a:r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83%</a:t>
                      </a:r>
                    </a:p>
                  </a:txBody>
                  <a:tcPr marL="9525" marR="9525" marT="9525" marB="0" anchor="b"/>
                </a:tc>
              </a:tr>
              <a:tr h="35166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Average Wage</a:t>
                      </a:r>
                      <a:r>
                        <a:rPr lang="en-US" sz="1200" b="1" u="none" strike="noStrike" baseline="0" dirty="0" smtClean="0">
                          <a:solidFill>
                            <a:schemeClr val="tx2"/>
                          </a:solidFill>
                          <a:effectLst/>
                        </a:rPr>
                        <a:t> per Hour</a:t>
                      </a:r>
                    </a:p>
                    <a:p>
                      <a:pPr algn="ctr" fontAlgn="b"/>
                      <a:r>
                        <a:rPr lang="en-US" sz="1200" b="1" u="none" strike="noStrike" baseline="0" dirty="0" smtClean="0">
                          <a:solidFill>
                            <a:schemeClr val="tx2"/>
                          </a:solidFill>
                          <a:effectLst/>
                        </a:rPr>
                        <a:t>per Major</a:t>
                      </a:r>
                      <a:endParaRPr lang="en-US" sz="1200" b="1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029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Accounting</a:t>
                      </a:r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$21</a:t>
                      </a:r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029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Finance</a:t>
                      </a:r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$20</a:t>
                      </a:r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52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MIS</a:t>
                      </a:r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$17</a:t>
                      </a:r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029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Management</a:t>
                      </a:r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$16</a:t>
                      </a:r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029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Marketing</a:t>
                      </a:r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$14</a:t>
                      </a:r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029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Risk Management</a:t>
                      </a:r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$18</a:t>
                      </a:r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29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Supply Chain &amp; MIS</a:t>
                      </a:r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$17</a:t>
                      </a:r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992094" y="5238321"/>
            <a:ext cx="202998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81% of Students reported </a:t>
            </a:r>
            <a:r>
              <a:rPr lang="en-US" dirty="0">
                <a:solidFill>
                  <a:schemeClr val="tx2"/>
                </a:solidFill>
              </a:rPr>
              <a:t>h</a:t>
            </a:r>
            <a:r>
              <a:rPr lang="en-US" dirty="0" smtClean="0">
                <a:solidFill>
                  <a:schemeClr val="tx2"/>
                </a:solidFill>
              </a:rPr>
              <a:t>aving at least one Internship during their college career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4" name="Content Placeholder 2"/>
          <p:cNvSpPr>
            <a:spLocks noGrp="1"/>
          </p:cNvSpPr>
          <p:nvPr>
            <p:ph idx="1"/>
          </p:nvPr>
        </p:nvSpPr>
        <p:spPr>
          <a:xfrm>
            <a:off x="335280" y="5105914"/>
            <a:ext cx="2255521" cy="16097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b="1" dirty="0" smtClean="0">
                <a:solidFill>
                  <a:schemeClr val="tx2"/>
                </a:solidFill>
                <a:latin typeface="+mn-lt"/>
              </a:rPr>
              <a:t>Methodology</a:t>
            </a:r>
          </a:p>
          <a:p>
            <a:pPr marL="0" indent="0">
              <a:buNone/>
            </a:pPr>
            <a:r>
              <a:rPr lang="en-US" sz="1200" i="1" dirty="0" smtClean="0">
                <a:solidFill>
                  <a:schemeClr val="tx2"/>
                </a:solidFill>
                <a:latin typeface="+mn-lt"/>
              </a:rPr>
              <a:t>Smeal seniors were surveyed during April 2014 to collect at-graduation student career outcomes.  We collected 1,202 out of 1,289 as to their career outcome status upon graduation.  </a:t>
            </a:r>
          </a:p>
          <a:p>
            <a:pPr marL="0" indent="0">
              <a:buNone/>
            </a:pPr>
            <a:endParaRPr lang="en-US" sz="1200" i="1" dirty="0">
              <a:solidFill>
                <a:schemeClr val="tx2"/>
              </a:solidFill>
              <a:latin typeface="+mn-lt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endParaRPr lang="en-US" sz="1200" dirty="0">
              <a:latin typeface="+mn-lt"/>
            </a:endParaRPr>
          </a:p>
          <a:p>
            <a:pPr marL="0" indent="0">
              <a:buNone/>
            </a:pPr>
            <a:endParaRPr lang="en-US" sz="12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94495" y="6238875"/>
            <a:ext cx="226083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</a:rPr>
              <a:t>Smeal Career &amp; Corporate Connections</a:t>
            </a:r>
          </a:p>
          <a:p>
            <a:r>
              <a:rPr lang="en-US" sz="800" dirty="0">
                <a:solidFill>
                  <a:schemeClr val="tx2"/>
                </a:solidFill>
              </a:rPr>
              <a:t>114 Business Building</a:t>
            </a:r>
            <a:br>
              <a:rPr lang="en-US" sz="800" dirty="0">
                <a:solidFill>
                  <a:schemeClr val="tx2"/>
                </a:solidFill>
              </a:rPr>
            </a:br>
            <a:r>
              <a:rPr lang="en-US" sz="800" dirty="0">
                <a:solidFill>
                  <a:schemeClr val="tx2"/>
                </a:solidFill>
              </a:rPr>
              <a:t>http</a:t>
            </a:r>
            <a:r>
              <a:rPr lang="en-US" sz="800" dirty="0" smtClean="0">
                <a:solidFill>
                  <a:schemeClr val="tx2"/>
                </a:solidFill>
              </a:rPr>
              <a:t>://</a:t>
            </a:r>
            <a:r>
              <a:rPr lang="en-US" sz="800" dirty="0" smtClean="0">
                <a:solidFill>
                  <a:schemeClr val="tx2"/>
                </a:solidFill>
              </a:rPr>
              <a:t>smeal.psu.edu/corp</a:t>
            </a:r>
          </a:p>
          <a:p>
            <a:endParaRPr lang="en-US" sz="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611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FFFCFC"/>
      </a:dk1>
      <a:lt1>
        <a:sysClr val="window" lastClr="FFFFFF"/>
      </a:lt1>
      <a:dk2>
        <a:srgbClr val="1F497D"/>
      </a:dk2>
      <a:lt2>
        <a:srgbClr val="FFFCFC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B6FFFB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18096</TotalTime>
  <Words>382</Words>
  <Application>Microsoft Office PowerPoint</Application>
  <PresentationFormat>On-screen Show (4:3)</PresentationFormat>
  <Paragraphs>152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Myriad Pro</vt:lpstr>
      <vt:lpstr>Office Theme</vt:lpstr>
      <vt:lpstr>PowerPoint Presentation</vt:lpstr>
      <vt:lpstr>Smeal College Outcomes 2013-2014</vt:lpstr>
      <vt:lpstr>Employer Activity</vt:lpstr>
    </vt:vector>
  </TitlesOfParts>
  <Company>RIIT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Ross</dc:creator>
  <cp:lastModifiedBy>Meg Brower</cp:lastModifiedBy>
  <cp:revision>353</cp:revision>
  <cp:lastPrinted>2015-02-18T16:35:32Z</cp:lastPrinted>
  <dcterms:created xsi:type="dcterms:W3CDTF">2012-07-05T15:52:46Z</dcterms:created>
  <dcterms:modified xsi:type="dcterms:W3CDTF">2015-02-18T16:36:06Z</dcterms:modified>
</cp:coreProperties>
</file>