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58" r:id="rId3"/>
    <p:sldId id="284" r:id="rId4"/>
    <p:sldId id="267" r:id="rId5"/>
    <p:sldId id="269" r:id="rId6"/>
    <p:sldId id="271" r:id="rId7"/>
    <p:sldId id="275" r:id="rId8"/>
    <p:sldId id="273" r:id="rId9"/>
    <p:sldId id="282" r:id="rId10"/>
    <p:sldId id="281" r:id="rId11"/>
    <p:sldId id="274" r:id="rId12"/>
    <p:sldId id="285" r:id="rId13"/>
    <p:sldId id="280" r:id="rId14"/>
    <p:sldId id="272" r:id="rId15"/>
    <p:sldId id="283" r:id="rId16"/>
    <p:sldId id="279" r:id="rId17"/>
    <p:sldId id="278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8AF"/>
    <a:srgbClr val="F8F8F8"/>
    <a:srgbClr val="DDDDDD"/>
    <a:srgbClr val="BDB1A6"/>
    <a:srgbClr val="333333"/>
    <a:srgbClr val="002C5F"/>
    <a:srgbClr val="AA9C8F"/>
    <a:srgbClr val="4D4D4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1" autoAdjust="0"/>
    <p:restoredTop sz="92695" autoAdjust="0"/>
  </p:normalViewPr>
  <p:slideViewPr>
    <p:cSldViewPr>
      <p:cViewPr varScale="1">
        <p:scale>
          <a:sx n="69" d="100"/>
          <a:sy n="69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5EC16-F5EF-4C19-B4EA-BA20E3F449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804B97C-FFB5-40BE-B626-0C705375EB59}">
      <dgm:prSet phldrT="[Text]"/>
      <dgm:spPr/>
      <dgm:t>
        <a:bodyPr/>
        <a:lstStyle/>
        <a:p>
          <a:r>
            <a:rPr lang="en-US" dirty="0" smtClean="0"/>
            <a:t>engagement</a:t>
          </a:r>
          <a:endParaRPr lang="en-US" dirty="0"/>
        </a:p>
      </dgm:t>
    </dgm:pt>
    <dgm:pt modelId="{6E905A0A-CC09-45C8-B286-89DFE1BC45FA}" type="parTrans" cxnId="{D36F2F31-59DB-41EC-A4ED-18D3512C8841}">
      <dgm:prSet/>
      <dgm:spPr/>
      <dgm:t>
        <a:bodyPr/>
        <a:lstStyle/>
        <a:p>
          <a:endParaRPr lang="en-US"/>
        </a:p>
      </dgm:t>
    </dgm:pt>
    <dgm:pt modelId="{B0762498-B476-40BB-A070-8BA58939D3C0}" type="sibTrans" cxnId="{D36F2F31-59DB-41EC-A4ED-18D3512C8841}">
      <dgm:prSet/>
      <dgm:spPr/>
      <dgm:t>
        <a:bodyPr/>
        <a:lstStyle/>
        <a:p>
          <a:endParaRPr lang="en-US"/>
        </a:p>
      </dgm:t>
    </dgm:pt>
    <dgm:pt modelId="{456D21C0-3B97-4685-8B7E-A504318F1541}">
      <dgm:prSet phldrT="[Text]"/>
      <dgm:spPr/>
      <dgm:t>
        <a:bodyPr/>
        <a:lstStyle/>
        <a:p>
          <a:r>
            <a:rPr lang="en-US" dirty="0" smtClean="0"/>
            <a:t>philanthropy</a:t>
          </a:r>
          <a:endParaRPr lang="en-US" dirty="0"/>
        </a:p>
      </dgm:t>
    </dgm:pt>
    <dgm:pt modelId="{94142A6E-A3AD-4CA7-9332-DEAA29A9559B}" type="parTrans" cxnId="{97D8BA8A-EDC6-4683-A335-92137A74D3DF}">
      <dgm:prSet/>
      <dgm:spPr/>
      <dgm:t>
        <a:bodyPr/>
        <a:lstStyle/>
        <a:p>
          <a:endParaRPr lang="en-US"/>
        </a:p>
      </dgm:t>
    </dgm:pt>
    <dgm:pt modelId="{0B43B2C0-3A6B-4DD8-8810-53D08DFB2A85}" type="sibTrans" cxnId="{97D8BA8A-EDC6-4683-A335-92137A74D3DF}">
      <dgm:prSet/>
      <dgm:spPr/>
      <dgm:t>
        <a:bodyPr/>
        <a:lstStyle/>
        <a:p>
          <a:endParaRPr lang="en-US"/>
        </a:p>
      </dgm:t>
    </dgm:pt>
    <dgm:pt modelId="{DFDFC0F2-A03E-4C2F-B373-611F0C924362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452A76A2-C901-4DA3-8CD6-F6A0104B8F23}" type="parTrans" cxnId="{8C52C32C-8453-49D2-A316-E771E2387E59}">
      <dgm:prSet/>
      <dgm:spPr/>
      <dgm:t>
        <a:bodyPr/>
        <a:lstStyle/>
        <a:p>
          <a:endParaRPr lang="en-US"/>
        </a:p>
      </dgm:t>
    </dgm:pt>
    <dgm:pt modelId="{533F95C7-4F28-40E8-AA51-208F781A7A85}" type="sibTrans" cxnId="{8C52C32C-8453-49D2-A316-E771E2387E59}">
      <dgm:prSet/>
      <dgm:spPr/>
      <dgm:t>
        <a:bodyPr/>
        <a:lstStyle/>
        <a:p>
          <a:endParaRPr lang="en-US"/>
        </a:p>
      </dgm:t>
    </dgm:pt>
    <dgm:pt modelId="{594B85D2-6AA7-4EC3-B790-B97F2EF83667}" type="pres">
      <dgm:prSet presAssocID="{A895EC16-F5EF-4C19-B4EA-BA20E3F449BA}" presName="compositeShape" presStyleCnt="0">
        <dgm:presLayoutVars>
          <dgm:chMax val="7"/>
          <dgm:dir/>
          <dgm:resizeHandles val="exact"/>
        </dgm:presLayoutVars>
      </dgm:prSet>
      <dgm:spPr/>
    </dgm:pt>
    <dgm:pt modelId="{25975295-E981-4F68-84DF-E6C901459AB6}" type="pres">
      <dgm:prSet presAssocID="{A804B97C-FFB5-40BE-B626-0C705375EB59}" presName="circ1" presStyleLbl="vennNode1" presStyleIdx="0" presStyleCnt="3"/>
      <dgm:spPr/>
      <dgm:t>
        <a:bodyPr/>
        <a:lstStyle/>
        <a:p>
          <a:endParaRPr lang="en-US"/>
        </a:p>
      </dgm:t>
    </dgm:pt>
    <dgm:pt modelId="{F51A1742-61AC-449E-ACDA-0F5383DE07D1}" type="pres">
      <dgm:prSet presAssocID="{A804B97C-FFB5-40BE-B626-0C705375EB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5AC88-E6D7-4967-85AB-B22BEB0FCE14}" type="pres">
      <dgm:prSet presAssocID="{456D21C0-3B97-4685-8B7E-A504318F1541}" presName="circ2" presStyleLbl="vennNode1" presStyleIdx="1" presStyleCnt="3"/>
      <dgm:spPr/>
      <dgm:t>
        <a:bodyPr/>
        <a:lstStyle/>
        <a:p>
          <a:endParaRPr lang="en-US"/>
        </a:p>
      </dgm:t>
    </dgm:pt>
    <dgm:pt modelId="{542E47D5-9721-47C6-8E3C-9A905B94ACD4}" type="pres">
      <dgm:prSet presAssocID="{456D21C0-3B97-4685-8B7E-A504318F15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9D618-1B79-4A7D-80A2-4AFA47B08370}" type="pres">
      <dgm:prSet presAssocID="{DFDFC0F2-A03E-4C2F-B373-611F0C924362}" presName="circ3" presStyleLbl="vennNode1" presStyleIdx="2" presStyleCnt="3"/>
      <dgm:spPr/>
      <dgm:t>
        <a:bodyPr/>
        <a:lstStyle/>
        <a:p>
          <a:endParaRPr lang="en-US"/>
        </a:p>
      </dgm:t>
    </dgm:pt>
    <dgm:pt modelId="{5BD0C8E4-5EB0-4A76-A459-2E741A5C0BB6}" type="pres">
      <dgm:prSet presAssocID="{DFDFC0F2-A03E-4C2F-B373-611F0C9243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86535-AEEF-4825-A83C-8E0711E04FD8}" type="presOf" srcId="{DFDFC0F2-A03E-4C2F-B373-611F0C924362}" destId="{9CD9D618-1B79-4A7D-80A2-4AFA47B08370}" srcOrd="0" destOrd="0" presId="urn:microsoft.com/office/officeart/2005/8/layout/venn1"/>
    <dgm:cxn modelId="{97D8BA8A-EDC6-4683-A335-92137A74D3DF}" srcId="{A895EC16-F5EF-4C19-B4EA-BA20E3F449BA}" destId="{456D21C0-3B97-4685-8B7E-A504318F1541}" srcOrd="1" destOrd="0" parTransId="{94142A6E-A3AD-4CA7-9332-DEAA29A9559B}" sibTransId="{0B43B2C0-3A6B-4DD8-8810-53D08DFB2A85}"/>
    <dgm:cxn modelId="{8C52C32C-8453-49D2-A316-E771E2387E59}" srcId="{A895EC16-F5EF-4C19-B4EA-BA20E3F449BA}" destId="{DFDFC0F2-A03E-4C2F-B373-611F0C924362}" srcOrd="2" destOrd="0" parTransId="{452A76A2-C901-4DA3-8CD6-F6A0104B8F23}" sibTransId="{533F95C7-4F28-40E8-AA51-208F781A7A85}"/>
    <dgm:cxn modelId="{D17544C7-F07C-4FD5-A5F0-8E25CC9BC7BD}" type="presOf" srcId="{A895EC16-F5EF-4C19-B4EA-BA20E3F449BA}" destId="{594B85D2-6AA7-4EC3-B790-B97F2EF83667}" srcOrd="0" destOrd="0" presId="urn:microsoft.com/office/officeart/2005/8/layout/venn1"/>
    <dgm:cxn modelId="{40F2661D-2B62-48BD-AFE4-84A00EB26F47}" type="presOf" srcId="{DFDFC0F2-A03E-4C2F-B373-611F0C924362}" destId="{5BD0C8E4-5EB0-4A76-A459-2E741A5C0BB6}" srcOrd="1" destOrd="0" presId="urn:microsoft.com/office/officeart/2005/8/layout/venn1"/>
    <dgm:cxn modelId="{4D617B14-BFC0-40B9-B6EB-A559D78BEC5D}" type="presOf" srcId="{A804B97C-FFB5-40BE-B626-0C705375EB59}" destId="{F51A1742-61AC-449E-ACDA-0F5383DE07D1}" srcOrd="1" destOrd="0" presId="urn:microsoft.com/office/officeart/2005/8/layout/venn1"/>
    <dgm:cxn modelId="{7590FAE3-73A5-42E7-AB3C-540BD1817297}" type="presOf" srcId="{A804B97C-FFB5-40BE-B626-0C705375EB59}" destId="{25975295-E981-4F68-84DF-E6C901459AB6}" srcOrd="0" destOrd="0" presId="urn:microsoft.com/office/officeart/2005/8/layout/venn1"/>
    <dgm:cxn modelId="{F83A85F9-4C7A-4159-905E-3C6DF530919B}" type="presOf" srcId="{456D21C0-3B97-4685-8B7E-A504318F1541}" destId="{542E47D5-9721-47C6-8E3C-9A905B94ACD4}" srcOrd="1" destOrd="0" presId="urn:microsoft.com/office/officeart/2005/8/layout/venn1"/>
    <dgm:cxn modelId="{D36F2F31-59DB-41EC-A4ED-18D3512C8841}" srcId="{A895EC16-F5EF-4C19-B4EA-BA20E3F449BA}" destId="{A804B97C-FFB5-40BE-B626-0C705375EB59}" srcOrd="0" destOrd="0" parTransId="{6E905A0A-CC09-45C8-B286-89DFE1BC45FA}" sibTransId="{B0762498-B476-40BB-A070-8BA58939D3C0}"/>
    <dgm:cxn modelId="{8CDB9939-86E8-4483-812B-05A8FF0E6AAD}" type="presOf" srcId="{456D21C0-3B97-4685-8B7E-A504318F1541}" destId="{9FC5AC88-E6D7-4967-85AB-B22BEB0FCE14}" srcOrd="0" destOrd="0" presId="urn:microsoft.com/office/officeart/2005/8/layout/venn1"/>
    <dgm:cxn modelId="{A75C5F3A-A165-48E0-8F32-70E4F8E0D317}" type="presParOf" srcId="{594B85D2-6AA7-4EC3-B790-B97F2EF83667}" destId="{25975295-E981-4F68-84DF-E6C901459AB6}" srcOrd="0" destOrd="0" presId="urn:microsoft.com/office/officeart/2005/8/layout/venn1"/>
    <dgm:cxn modelId="{FB3CA705-DECB-4B72-82D6-F816C1A935BA}" type="presParOf" srcId="{594B85D2-6AA7-4EC3-B790-B97F2EF83667}" destId="{F51A1742-61AC-449E-ACDA-0F5383DE07D1}" srcOrd="1" destOrd="0" presId="urn:microsoft.com/office/officeart/2005/8/layout/venn1"/>
    <dgm:cxn modelId="{3C86FA31-483E-40D7-980B-E969866F53A2}" type="presParOf" srcId="{594B85D2-6AA7-4EC3-B790-B97F2EF83667}" destId="{9FC5AC88-E6D7-4967-85AB-B22BEB0FCE14}" srcOrd="2" destOrd="0" presId="urn:microsoft.com/office/officeart/2005/8/layout/venn1"/>
    <dgm:cxn modelId="{5EF2CD33-EF97-4763-B2C3-761801A409A0}" type="presParOf" srcId="{594B85D2-6AA7-4EC3-B790-B97F2EF83667}" destId="{542E47D5-9721-47C6-8E3C-9A905B94ACD4}" srcOrd="3" destOrd="0" presId="urn:microsoft.com/office/officeart/2005/8/layout/venn1"/>
    <dgm:cxn modelId="{E94F9AEE-C3FB-449B-A35E-39C9E91B9916}" type="presParOf" srcId="{594B85D2-6AA7-4EC3-B790-B97F2EF83667}" destId="{9CD9D618-1B79-4A7D-80A2-4AFA47B08370}" srcOrd="4" destOrd="0" presId="urn:microsoft.com/office/officeart/2005/8/layout/venn1"/>
    <dgm:cxn modelId="{2FD9D758-8E6C-4462-A6D9-A0C852408FAB}" type="presParOf" srcId="{594B85D2-6AA7-4EC3-B790-B97F2EF83667}" destId="{5BD0C8E4-5EB0-4A76-A459-2E741A5C0BB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6CC1E-F8D0-4D77-8ACA-472B6FC9A4E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7C96-6AFB-4425-BADE-FE542A296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56EBE-EDFB-4C56-AD4F-8EE030646383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CADE-E8EC-44FE-B337-E8A5B0BA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FOR AUDIENCE: What are you looking for an alumni engagement tool to do? </a:t>
            </a:r>
          </a:p>
          <a:p>
            <a:r>
              <a:rPr lang="en-US" baseline="0" dirty="0" smtClean="0"/>
              <a:t>If that doesn’t elicit responses: What comes to mind when hearing “alumni engagement tool?”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independently</a:t>
            </a:r>
            <a:r>
              <a:rPr lang="en-US" baseline="0" dirty="0" smtClean="0"/>
              <a:t>-managed regional chapter websites.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Event Management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Directory function 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Communication function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Eventually a fundraising component (both mass campaign and peer campaign)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independently</a:t>
            </a:r>
            <a:r>
              <a:rPr lang="en-US" baseline="0" dirty="0" smtClean="0"/>
              <a:t>-managed regional chapter websites.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Event Management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Directory function 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Communication function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Eventually a fundraising component (both mass campaign and peer campaign)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of hands for listed</a:t>
            </a:r>
            <a:r>
              <a:rPr lang="en-US" baseline="0" dirty="0" smtClean="0"/>
              <a:t> tools, invite additions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Haas</a:t>
            </a:r>
            <a:r>
              <a:rPr lang="en-US" baseline="0" dirty="0" smtClean="0"/>
              <a:t> AR’s main mantra is </a:t>
            </a:r>
            <a:r>
              <a:rPr lang="en-US" b="1" baseline="0" dirty="0" smtClean="0"/>
              <a:t>engage, inspire, invest</a:t>
            </a:r>
            <a:r>
              <a:rPr lang="en-US" baseline="0" dirty="0" smtClean="0"/>
              <a:t>, and we ask our alumni volunteers to do the same in their work </a:t>
            </a:r>
          </a:p>
          <a:p>
            <a:r>
              <a:rPr lang="en-US" baseline="0" dirty="0" smtClean="0"/>
              <a:t>Seeking to better leverage </a:t>
            </a:r>
            <a:r>
              <a:rPr lang="en-US" baseline="0" dirty="0" err="1" smtClean="0"/>
              <a:t>peer:peer</a:t>
            </a:r>
            <a:r>
              <a:rPr lang="en-US" baseline="0" dirty="0" smtClean="0"/>
              <a:t> encouragement and solicitations in upcoming year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30-second</a:t>
            </a:r>
            <a:r>
              <a:rPr lang="en-US" baseline="0" dirty="0" smtClean="0"/>
              <a:t> h</a:t>
            </a:r>
            <a:r>
              <a:rPr lang="en-US" dirty="0" smtClean="0"/>
              <a:t>istory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GradMap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Micro</a:t>
            </a:r>
            <a:r>
              <a:rPr lang="en-US" baseline="0" dirty="0" smtClean="0"/>
              <a:t> + Haas-branded community </a:t>
            </a:r>
          </a:p>
          <a:p>
            <a:r>
              <a:rPr lang="en-US" baseline="0" dirty="0" smtClean="0"/>
              <a:t>Engagement + fundraising + communication </a:t>
            </a:r>
          </a:p>
          <a:p>
            <a:r>
              <a:rPr lang="en-US" baseline="0" dirty="0" smtClean="0"/>
              <a:t>[awaiting slides from Seth]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30-second</a:t>
            </a:r>
            <a:r>
              <a:rPr lang="en-US" baseline="0" dirty="0" smtClean="0"/>
              <a:t> h</a:t>
            </a:r>
            <a:r>
              <a:rPr lang="en-US" dirty="0" smtClean="0"/>
              <a:t>istory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GradMap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Micro</a:t>
            </a:r>
            <a:r>
              <a:rPr lang="en-US" baseline="0" dirty="0" smtClean="0"/>
              <a:t> + Haas-branded community </a:t>
            </a:r>
          </a:p>
          <a:p>
            <a:r>
              <a:rPr lang="en-US" baseline="0" dirty="0" smtClean="0"/>
              <a:t>Engagement + fundraising + communication </a:t>
            </a:r>
          </a:p>
          <a:p>
            <a:r>
              <a:rPr lang="en-US" baseline="0" dirty="0" smtClean="0"/>
              <a:t>[awaiting slides from Seth]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30-second</a:t>
            </a:r>
            <a:r>
              <a:rPr lang="en-US" baseline="0" dirty="0" smtClean="0"/>
              <a:t> h</a:t>
            </a:r>
            <a:r>
              <a:rPr lang="en-US" dirty="0" smtClean="0"/>
              <a:t>istory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GradMap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Micro</a:t>
            </a:r>
            <a:r>
              <a:rPr lang="en-US" baseline="0" dirty="0" smtClean="0"/>
              <a:t> + Haas-branded community </a:t>
            </a:r>
          </a:p>
          <a:p>
            <a:r>
              <a:rPr lang="en-US" baseline="0" dirty="0" smtClean="0"/>
              <a:t>Engagement + fundraising + communication </a:t>
            </a:r>
          </a:p>
          <a:p>
            <a:r>
              <a:rPr lang="en-US" baseline="0" dirty="0" smtClean="0"/>
              <a:t>[awaiting slides from Seth]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CADE-E8EC-44FE-B337-E8A5B0BA70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114800" y="6096000"/>
            <a:ext cx="4572000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13</a:t>
            </a:r>
            <a:r>
              <a:rPr kumimoji="0" lang="en-US" sz="11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Annual ABSAP Conference</a:t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Hosted by the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Smeal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College of Business,</a:t>
            </a:r>
            <a:b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Penn State University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July 16-18, 2014 | State College, PA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6858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enter Title information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219200"/>
          </a:xfrm>
        </p:spPr>
        <p:txBody>
          <a:bodyPr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800">
                <a:solidFill>
                  <a:srgbClr val="AA9C8F"/>
                </a:solidFill>
              </a:defRPr>
            </a:lvl1pPr>
          </a:lstStyle>
          <a:p>
            <a:r>
              <a:rPr lang="en-US" dirty="0"/>
              <a:t>Click to enter Subtitle information</a:t>
            </a:r>
          </a:p>
          <a:p>
            <a:r>
              <a:rPr lang="en-US" dirty="0"/>
              <a:t>More Subtitle info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" y="609600"/>
            <a:ext cx="7924800" cy="5486400"/>
          </a:xfrm>
          <a:prstGeom prst="rect">
            <a:avLst/>
          </a:prstGeom>
          <a:noFill/>
          <a:ln w="9525">
            <a:solidFill>
              <a:srgbClr val="AA9C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 descr="ABSAP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405777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168275"/>
            <a:ext cx="2057400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168275"/>
            <a:ext cx="6019800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68275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7850" y="758825"/>
            <a:ext cx="4038600" cy="5718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758825"/>
            <a:ext cx="4038600" cy="5718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549900"/>
            <a:ext cx="3984625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5549900"/>
            <a:ext cx="3984625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8275"/>
            <a:ext cx="7239000" cy="563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7239000" cy="5641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4940300"/>
            <a:ext cx="2030412" cy="167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940300"/>
            <a:ext cx="5938838" cy="167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758825"/>
            <a:ext cx="4038600" cy="571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758825"/>
            <a:ext cx="4038600" cy="571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495800" y="60885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13</a:t>
            </a:r>
            <a:r>
              <a:rPr kumimoji="0" lang="en-US" sz="11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Annual ABSAP Conference</a:t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Hosted by the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Smeal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College of Business,</a:t>
            </a:r>
            <a:b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Penn State University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July 16-18, 2014 | State College, PA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7" name="Picture 1" descr="ABSAP 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52400"/>
            <a:ext cx="16097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68275"/>
            <a:ext cx="7239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enter page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762000"/>
            <a:ext cx="7239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enter page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838200"/>
            <a:ext cx="8763000" cy="1588"/>
          </a:xfrm>
          <a:prstGeom prst="line">
            <a:avLst/>
          </a:prstGeom>
          <a:ln w="9525">
            <a:solidFill>
              <a:srgbClr val="AA9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152400" y="6096000"/>
            <a:ext cx="8763000" cy="1587"/>
          </a:xfrm>
          <a:prstGeom prst="line">
            <a:avLst/>
          </a:prstGeom>
          <a:ln w="9525">
            <a:solidFill>
              <a:srgbClr val="AA9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2C5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A9C8F"/>
        </a:buClr>
        <a:buFont typeface="Wingdings" pitchFamily="2" charset="2"/>
        <a:buChar char="§"/>
        <a:defRPr sz="32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940300"/>
            <a:ext cx="8121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enter MSB Department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5549900"/>
            <a:ext cx="8121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enter Section Title on this line</a:t>
            </a:r>
          </a:p>
          <a:p>
            <a:pPr lvl="0"/>
            <a:r>
              <a:rPr lang="en-US" smtClean="0"/>
              <a:t>And Content Author on this line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6200000" flipH="1">
            <a:off x="-2818606" y="3429794"/>
            <a:ext cx="6704012" cy="0"/>
          </a:xfrm>
          <a:prstGeom prst="line">
            <a:avLst/>
          </a:prstGeom>
          <a:ln>
            <a:solidFill>
              <a:srgbClr val="AA9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6200" y="758825"/>
            <a:ext cx="8763000" cy="1588"/>
          </a:xfrm>
          <a:prstGeom prst="line">
            <a:avLst/>
          </a:prstGeom>
          <a:ln w="9525">
            <a:solidFill>
              <a:srgbClr val="AA9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4" name="Picture 10" descr="MSB Mark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319088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28"/>
          <p:cNvCxnSpPr/>
          <p:nvPr userDrawn="1"/>
        </p:nvCxnSpPr>
        <p:spPr>
          <a:xfrm>
            <a:off x="76200" y="4875213"/>
            <a:ext cx="8763000" cy="1587"/>
          </a:xfrm>
          <a:prstGeom prst="line">
            <a:avLst/>
          </a:prstGeom>
          <a:ln w="9525">
            <a:solidFill>
              <a:srgbClr val="AA9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AA9C8F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70000"/>
        </a:lnSpc>
        <a:spcBef>
          <a:spcPct val="20000"/>
        </a:spcBef>
        <a:spcAft>
          <a:spcPct val="0"/>
        </a:spcAft>
        <a:buClr>
          <a:srgbClr val="AA9C8F"/>
        </a:buClr>
        <a:buFont typeface="Wingdings" pitchFamily="2" charset="2"/>
        <a:defRPr sz="2800">
          <a:solidFill>
            <a:srgbClr val="002C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75B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ccalalumni.nationbuilder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rganizeradamstone.nationbuilder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goo.gl/4z0eD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th@maptiv8.com" TargetMode="External"/><Relationship Id="rId7" Type="http://schemas.openxmlformats.org/officeDocument/2006/relationships/hyperlink" Target="mailto:astone@nationbuilder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sse@evertrue.com" TargetMode="External"/><Relationship Id="rId5" Type="http://schemas.openxmlformats.org/officeDocument/2006/relationships/hyperlink" Target="mailto:charlie@givegab.com" TargetMode="External"/><Relationship Id="rId4" Type="http://schemas.openxmlformats.org/officeDocument/2006/relationships/hyperlink" Target="mailto:nzeckets@quadwrangle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Alumni Engagement Tools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7772400" cy="1219200"/>
          </a:xfrm>
        </p:spPr>
        <p:txBody>
          <a:bodyPr/>
          <a:lstStyle/>
          <a:p>
            <a:r>
              <a:rPr lang="en-US" dirty="0" err="1" smtClean="0"/>
              <a:t>Evaluate.Deploy.Connect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Catherine Nichols, UNC </a:t>
            </a:r>
            <a:r>
              <a:rPr lang="en-US" dirty="0" err="1" smtClean="0"/>
              <a:t>Kenan</a:t>
            </a:r>
            <a:r>
              <a:rPr lang="en-US" dirty="0" smtClean="0"/>
              <a:t>-Flagler </a:t>
            </a:r>
          </a:p>
          <a:p>
            <a:r>
              <a:rPr lang="en-US" dirty="0" smtClean="0"/>
              <a:t>Rebecca Ricksen, Berkeley-Haas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Calibri" pitchFamily="34" charset="0"/>
              </a:rPr>
              <a:t>c</a:t>
            </a:r>
            <a:r>
              <a:rPr lang="en-US" sz="2800" dirty="0" smtClean="0">
                <a:latin typeface="+mn-lt"/>
                <a:cs typeface="Calibri" pitchFamily="34" charset="0"/>
              </a:rPr>
              <a:t>ase 3: Berkeley + </a:t>
            </a:r>
            <a:r>
              <a:rPr lang="en-US" sz="2800" dirty="0" err="1" smtClean="0">
                <a:latin typeface="+mn-lt"/>
                <a:cs typeface="Calibri" pitchFamily="34" charset="0"/>
              </a:rPr>
              <a:t>NationBuilder</a:t>
            </a:r>
            <a:endParaRPr lang="en-US" sz="2800" dirty="0">
              <a:latin typeface="+mn-lt"/>
              <a:cs typeface="Calibri" pitchFamily="34" charset="0"/>
            </a:endParaRPr>
          </a:p>
        </p:txBody>
      </p:sp>
      <p:pic>
        <p:nvPicPr>
          <p:cNvPr id="2" name="Picture 1" descr="Screen Shot 2014-07-10 at 4.35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519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9144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4"/>
              </a:rPr>
              <a:t>dccalalumni.nationbuilder.com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Calibri" pitchFamily="34" charset="0"/>
              </a:rPr>
              <a:t>c</a:t>
            </a:r>
            <a:r>
              <a:rPr lang="en-US" sz="2800" dirty="0" smtClean="0">
                <a:latin typeface="+mn-lt"/>
                <a:cs typeface="Calibri" pitchFamily="34" charset="0"/>
              </a:rPr>
              <a:t>ase 3: Berkeley + </a:t>
            </a:r>
            <a:r>
              <a:rPr lang="en-US" sz="2800" dirty="0" err="1" smtClean="0">
                <a:latin typeface="+mn-lt"/>
                <a:cs typeface="Calibri" pitchFamily="34" charset="0"/>
              </a:rPr>
              <a:t>NationBuilder</a:t>
            </a:r>
            <a:endParaRPr lang="en-US" sz="2800" dirty="0">
              <a:latin typeface="+mn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914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organizeradamstone.nationbuilder.com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4-07-14 at 9.19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458636" cy="2794000"/>
          </a:xfrm>
          <a:prstGeom prst="rect">
            <a:avLst/>
          </a:prstGeom>
        </p:spPr>
      </p:pic>
      <p:pic>
        <p:nvPicPr>
          <p:cNvPr id="6" name="Picture 5" descr="Screen Shot 2014-07-14 at 9.19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4254500" cy="3558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828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mbedded giving site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828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i="1" dirty="0" smtClean="0"/>
              <a:t>ation</a:t>
            </a:r>
            <a:r>
              <a:rPr lang="en-US" dirty="0" smtClean="0"/>
              <a:t> landing page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19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Calibri" pitchFamily="34" charset="0"/>
              </a:rPr>
              <a:t>Alumni Engagement Tools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799"/>
            <a:ext cx="8763000" cy="50292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Looking to the future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How do alumni want to use the information from our database?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Connect with alumni based on: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Current location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Personal, professional, school interests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Past work experience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Personalized connections to others in the alumni community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How does social media help alumni relations and not compete with it?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Do you need different tools for different segments?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Is email still a viable communication tool?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698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alibri" pitchFamily="34" charset="0"/>
              </a:rPr>
              <a:t>appendices</a:t>
            </a:r>
            <a:endParaRPr lang="en-US" dirty="0"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144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Contacts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GiveGab</a:t>
            </a:r>
            <a:r>
              <a:rPr lang="en-US" dirty="0"/>
              <a:t> presentation </a:t>
            </a:r>
            <a:r>
              <a:rPr lang="en-US" dirty="0" smtClean="0"/>
              <a:t>(available in online version only)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3"/>
              </a:rPr>
              <a:t>NationBuilder presentation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About </a:t>
            </a:r>
            <a:r>
              <a:rPr lang="en-US" dirty="0" err="1" smtClean="0"/>
              <a:t>Quadwrangle</a:t>
            </a:r>
            <a:r>
              <a:rPr lang="en-US" dirty="0" smtClean="0"/>
              <a:t> (UNC </a:t>
            </a:r>
            <a:r>
              <a:rPr lang="en-US" dirty="0" err="1" smtClean="0"/>
              <a:t>Kenan</a:t>
            </a:r>
            <a:r>
              <a:rPr lang="en-US" dirty="0" smtClean="0"/>
              <a:t>-Flagler assessment)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</a:t>
            </a:r>
            <a:r>
              <a:rPr lang="en-US" dirty="0" err="1" smtClean="0"/>
              <a:t>EverTrue</a:t>
            </a:r>
            <a:r>
              <a:rPr lang="en-US" dirty="0" smtClean="0"/>
              <a:t> (UNC </a:t>
            </a:r>
            <a:r>
              <a:rPr lang="en-US" dirty="0" err="1" smtClean="0"/>
              <a:t>Kenan</a:t>
            </a:r>
            <a:r>
              <a:rPr lang="en-US" dirty="0" smtClean="0"/>
              <a:t>-Flagler assessment)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 pitchFamily="34" charset="0"/>
              </a:rPr>
              <a:t>a</a:t>
            </a:r>
            <a:r>
              <a:rPr lang="en-US" dirty="0" smtClean="0">
                <a:latin typeface="+mn-lt"/>
                <a:cs typeface="Calibri" pitchFamily="34" charset="0"/>
              </a:rPr>
              <a:t>ppendix – contacts </a:t>
            </a:r>
            <a:endParaRPr lang="en-US" dirty="0">
              <a:latin typeface="+mn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GradMap</a:t>
            </a:r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b="1" dirty="0" err="1" smtClean="0"/>
              <a:t>QuadWrangle</a:t>
            </a:r>
            <a:endParaRPr lang="en-US" dirty="0" smtClean="0"/>
          </a:p>
          <a:p>
            <a:r>
              <a:rPr lang="en-US" dirty="0" smtClean="0"/>
              <a:t>Seth </a:t>
            </a:r>
            <a:r>
              <a:rPr lang="en-US" dirty="0" err="1" smtClean="0"/>
              <a:t>Familian</a:t>
            </a:r>
            <a:r>
              <a:rPr lang="en-US" dirty="0" smtClean="0"/>
              <a:t>, </a:t>
            </a:r>
            <a:r>
              <a:rPr lang="en-US" dirty="0" smtClean="0"/>
              <a:t>Founder			</a:t>
            </a:r>
            <a:r>
              <a:rPr lang="en-US" dirty="0" smtClean="0"/>
              <a:t>Nick </a:t>
            </a:r>
            <a:r>
              <a:rPr lang="en-US" dirty="0" err="1" smtClean="0"/>
              <a:t>Zeckets</a:t>
            </a:r>
            <a:r>
              <a:rPr lang="en-US" dirty="0" smtClean="0"/>
              <a:t>, CEO &amp; Co-founder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seth@maptiv8.com</a:t>
            </a:r>
            <a:r>
              <a:rPr lang="en-US" dirty="0" smtClean="0"/>
              <a:t>			</a:t>
            </a:r>
            <a:r>
              <a:rPr lang="en-US" dirty="0" smtClean="0">
                <a:hlinkClick r:id="rId4"/>
              </a:rPr>
              <a:t>nzeckets@quadwrangle.com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Givegab</a:t>
            </a:r>
            <a:r>
              <a:rPr lang="en-US" b="1" dirty="0" smtClean="0"/>
              <a:t> </a:t>
            </a:r>
            <a:r>
              <a:rPr lang="en-US" b="1" dirty="0" smtClean="0"/>
              <a:t>				</a:t>
            </a:r>
            <a:r>
              <a:rPr lang="en-US" b="1" dirty="0" err="1" smtClean="0"/>
              <a:t>EverTrue</a:t>
            </a:r>
            <a:endParaRPr lang="en-US" b="1" dirty="0" smtClean="0"/>
          </a:p>
          <a:p>
            <a:r>
              <a:rPr lang="en-US" dirty="0" smtClean="0"/>
              <a:t>Charlie Mulligan, </a:t>
            </a:r>
            <a:r>
              <a:rPr lang="en-US" dirty="0" smtClean="0"/>
              <a:t>Founder			Jesse </a:t>
            </a:r>
            <a:r>
              <a:rPr lang="en-US" dirty="0" err="1" smtClean="0"/>
              <a:t>Bardo</a:t>
            </a:r>
            <a:r>
              <a:rPr lang="en-US" dirty="0" smtClean="0"/>
              <a:t>, Alumni Engagement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charlie@givegab.com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hlinkClick r:id="rId6"/>
              </a:rPr>
              <a:t>jesse@evertrue.com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NationBuilder</a:t>
            </a:r>
            <a:endParaRPr lang="en-US" dirty="0" smtClean="0"/>
          </a:p>
          <a:p>
            <a:r>
              <a:rPr lang="en-US" dirty="0" smtClean="0"/>
              <a:t>Adam Stone, Organizer </a:t>
            </a:r>
          </a:p>
          <a:p>
            <a:r>
              <a:rPr lang="en-US" dirty="0" smtClean="0">
                <a:hlinkClick r:id="rId7"/>
              </a:rPr>
              <a:t>astone@nationbuilder.com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876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" pitchFamily="34" charset="0"/>
              </a:rPr>
              <a:t>appendix – </a:t>
            </a:r>
            <a:r>
              <a:rPr lang="en-US" dirty="0" err="1" smtClean="0">
                <a:cs typeface="Calibri" pitchFamily="34" charset="0"/>
              </a:rPr>
              <a:t>QuadWrangle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1225"/>
            <a:ext cx="4419600" cy="5718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App and soon to have desktop availability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Front-end and back-end app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Updates to database when updated from phone or LinkedIn.  No permission issues.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Personalized newsfeed based on direction from school and info we have on alumni.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Software curates the information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Users can share content easily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Great backend info for campaigns or development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Customized action button for each “article” the directs person to what you want i.e. support, volunteer, etc.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Great analytics too by the aggregate or by the individual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Useful way to promote blogs and drive people to them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Class Ring – good networking, career help, facilitate connection, not guilt if not interested in connecting, easy way to get people introduced to each other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838200"/>
            <a:ext cx="2013639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838200"/>
            <a:ext cx="1862005" cy="27432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49650"/>
            <a:ext cx="4006850" cy="2470150"/>
          </a:xfrm>
        </p:spPr>
      </p:pic>
    </p:spTree>
    <p:extLst>
      <p:ext uri="{BB962C8B-B14F-4D97-AF65-F5344CB8AC3E}">
        <p14:creationId xmlns:p14="http://schemas.microsoft.com/office/powerpoint/2010/main" val="23924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itchFamily="34" charset="0"/>
              </a:rPr>
              <a:t>appendix – </a:t>
            </a:r>
            <a:r>
              <a:rPr lang="en-US" dirty="0" err="1" smtClean="0">
                <a:cs typeface="Calibri" pitchFamily="34" charset="0"/>
              </a:rPr>
              <a:t>EverTrue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1225"/>
            <a:ext cx="4038600" cy="5718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Strongly </a:t>
            </a:r>
            <a:r>
              <a:rPr lang="en-US" sz="1600" dirty="0"/>
              <a:t>connected to LinkedIn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Fundraising component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EverTrue</a:t>
            </a:r>
            <a:r>
              <a:rPr lang="en-US" sz="1600" dirty="0"/>
              <a:t> app is for: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Alumni Relations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Data Team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Alumni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Giving Tree app is for: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Advancement Office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Fundraisers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Prospect Research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Alumni Relations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App only, no desktop availability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On the app: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Shows alumni nearby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Professionals to know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Classmates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News and SM feeds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Alumni Directory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835025"/>
            <a:ext cx="4038600" cy="5718175"/>
          </a:xfrm>
        </p:spPr>
        <p:txBody>
          <a:bodyPr/>
          <a:lstStyle/>
          <a:p>
            <a:r>
              <a:rPr lang="en-US" sz="1600" b="0" dirty="0" smtClean="0"/>
              <a:t>Preferred address fields are designated by school in the format we want</a:t>
            </a:r>
            <a:r>
              <a:rPr lang="en-US" sz="1600" b="0" dirty="0"/>
              <a:t> </a:t>
            </a:r>
          </a:p>
          <a:p>
            <a:r>
              <a:rPr lang="en-US" sz="1600" b="0" dirty="0"/>
              <a:t>Can accommodate smart sites – designate the specific alumni to access or who can access what.  </a:t>
            </a:r>
          </a:p>
          <a:p>
            <a:r>
              <a:rPr lang="en-US" sz="1600" b="0" dirty="0"/>
              <a:t>Grow professional network, look at work history with LinkedIn.  All integrated.</a:t>
            </a:r>
          </a:p>
          <a:p>
            <a:r>
              <a:rPr lang="en-US" sz="1600" b="0" dirty="0"/>
              <a:t> </a:t>
            </a:r>
            <a:r>
              <a:rPr lang="en-US" sz="1600" b="0" dirty="0" smtClean="0"/>
              <a:t>Name, Email </a:t>
            </a:r>
            <a:r>
              <a:rPr lang="en-US" sz="1600" b="0" dirty="0"/>
              <a:t>or LinkedIn log in.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62733"/>
            <a:ext cx="3810000" cy="22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 pitchFamily="34" charset="0"/>
              </a:rPr>
              <a:t>w</a:t>
            </a:r>
            <a:r>
              <a:rPr lang="en-US" dirty="0" smtClean="0">
                <a:latin typeface="+mn-lt"/>
                <a:cs typeface="Calibri" pitchFamily="34" charset="0"/>
              </a:rPr>
              <a:t>hat are you using?</a:t>
            </a:r>
            <a:endParaRPr lang="en-US" dirty="0">
              <a:latin typeface="+mn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06680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Symplicity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1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Affinity Circles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13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iModules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76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Blackbaud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886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Convio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334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VolunteerCampaigns</a:t>
            </a:r>
            <a:r>
              <a:rPr lang="en-US" sz="4000" dirty="0" smtClean="0"/>
              <a:t>/</a:t>
            </a:r>
            <a:r>
              <a:rPr lang="en-US" sz="4000" dirty="0" err="1" smtClean="0"/>
              <a:t>Orbees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905001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LinkedIn/ social media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6670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EverTrue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419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Givegab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648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GradMap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2971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NationBuilder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648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QuadWrangle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524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IntroMaps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Ungerboeck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macro</a:t>
            </a:r>
            <a:r>
              <a:rPr lang="en-US" dirty="0" smtClean="0">
                <a:latin typeface="+mn-lt"/>
                <a:cs typeface="Calibri" pitchFamily="34" charset="0"/>
              </a:rPr>
              <a:t> | </a:t>
            </a:r>
            <a:r>
              <a:rPr lang="en-US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micro </a:t>
            </a:r>
            <a:endParaRPr lang="en-US" dirty="0">
              <a:solidFill>
                <a:schemeClr val="bg2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2949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0973129"/>
              </p:ext>
            </p:extLst>
          </p:nvPr>
        </p:nvGraphicFramePr>
        <p:xfrm>
          <a:off x="381000" y="9144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3962400" y="3276600"/>
            <a:ext cx="762000" cy="685800"/>
          </a:xfrm>
          <a:prstGeom prst="triangle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1447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chasing the </a:t>
            </a:r>
            <a:r>
              <a:rPr lang="en-US" sz="2400" i="1" dirty="0" smtClean="0"/>
              <a:t>magic triangle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091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  <a:cs typeface="Calibri" pitchFamily="34" charset="0"/>
              </a:rPr>
              <a:t>macro</a:t>
            </a:r>
            <a:r>
              <a:rPr lang="en-US" dirty="0" smtClean="0">
                <a:latin typeface="+mn-lt"/>
                <a:cs typeface="Calibri" pitchFamily="34" charset="0"/>
              </a:rPr>
              <a:t> | </a:t>
            </a:r>
            <a:r>
              <a:rPr lang="en-US" dirty="0" smtClean="0">
                <a:solidFill>
                  <a:srgbClr val="333399"/>
                </a:solidFill>
                <a:cs typeface="Calibri" pitchFamily="34" charset="0"/>
              </a:rPr>
              <a:t>micro</a:t>
            </a:r>
            <a:r>
              <a:rPr lang="en-US" dirty="0" smtClean="0">
                <a:latin typeface="+mn-lt"/>
                <a:cs typeface="Calibri" pitchFamily="34" charset="0"/>
              </a:rPr>
              <a:t> </a:t>
            </a:r>
            <a:endParaRPr lang="en-US" dirty="0">
              <a:latin typeface="+mn-lt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39226"/>
              </p:ext>
            </p:extLst>
          </p:nvPr>
        </p:nvGraphicFramePr>
        <p:xfrm>
          <a:off x="228600" y="990600"/>
          <a:ext cx="8763000" cy="5045666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818736"/>
                <a:gridCol w="1102264"/>
                <a:gridCol w="1460500"/>
                <a:gridCol w="1460500"/>
                <a:gridCol w="1460500"/>
                <a:gridCol w="1460500"/>
              </a:tblGrid>
              <a:tr h="35440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EverTrue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GiveGab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GradMap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NationBuilder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QuadWrangle</a:t>
                      </a:r>
                      <a:endParaRPr lang="en-US" sz="1200" dirty="0"/>
                    </a:p>
                  </a:txBody>
                  <a:tcPr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1:1</a:t>
                      </a:r>
                      <a:r>
                        <a:rPr lang="en-US" sz="1200" baseline="0" dirty="0" smtClean="0"/>
                        <a:t> communication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1:many communication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Event management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5983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Multiple</a:t>
                      </a:r>
                      <a:r>
                        <a:rPr lang="en-US" sz="1200" baseline="0" dirty="0" smtClean="0"/>
                        <a:t> engagement levers (class, region, org.)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Lifecycle</a:t>
                      </a:r>
                      <a:r>
                        <a:rPr lang="en-US" sz="1200" baseline="0" dirty="0" smtClean="0"/>
                        <a:t> application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Realtime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/>
                        <a:t>donation </a:t>
                      </a:r>
                      <a:r>
                        <a:rPr lang="en-US" sz="1200" dirty="0" smtClean="0"/>
                        <a:t>integration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TBD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External/internal environments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Fundraising</a:t>
                      </a:r>
                      <a:r>
                        <a:rPr lang="en-US" sz="1200" baseline="0" dirty="0" smtClean="0"/>
                        <a:t> tool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Bio update API</a:t>
                      </a:r>
                      <a:r>
                        <a:rPr lang="en-US" sz="1200" baseline="0" dirty="0" smtClean="0"/>
                        <a:t> with alumni database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  <a:tr h="4444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Social</a:t>
                      </a:r>
                      <a:r>
                        <a:rPr lang="en-US" sz="1200" baseline="0" dirty="0" smtClean="0"/>
                        <a:t> sign-on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7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alibri" pitchFamily="34" charset="0"/>
              </a:rPr>
              <a:t>case 1: </a:t>
            </a:r>
            <a:r>
              <a:rPr lang="en-US" dirty="0" err="1" smtClean="0">
                <a:latin typeface="+mn-lt"/>
                <a:cs typeface="Calibri" pitchFamily="34" charset="0"/>
              </a:rPr>
              <a:t>Kenan</a:t>
            </a:r>
            <a:r>
              <a:rPr lang="en-US" dirty="0" smtClean="0">
                <a:latin typeface="+mn-lt"/>
                <a:cs typeface="Calibri" pitchFamily="34" charset="0"/>
              </a:rPr>
              <a:t>-Flagler</a:t>
            </a:r>
            <a:endParaRPr lang="en-US" dirty="0">
              <a:latin typeface="+mn-lt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990600"/>
            <a:ext cx="8686800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n-lt"/>
              </a:rPr>
              <a:t>Kenan</a:t>
            </a:r>
            <a:r>
              <a:rPr lang="en-US" dirty="0">
                <a:latin typeface="+mn-lt"/>
              </a:rPr>
              <a:t>-Flagler Online Community Tools – </a:t>
            </a:r>
            <a:r>
              <a:rPr lang="en-US" sz="1400" dirty="0" smtClean="0">
                <a:latin typeface="+mn-lt"/>
              </a:rPr>
              <a:t>Harris Connect/</a:t>
            </a:r>
            <a:r>
              <a:rPr lang="en-US" sz="1400" dirty="0" err="1" smtClean="0">
                <a:latin typeface="+mn-lt"/>
              </a:rPr>
              <a:t>iModules</a:t>
            </a:r>
            <a:endParaRPr lang="en-US" sz="14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Online Alumni Directory </a:t>
            </a:r>
            <a:r>
              <a:rPr lang="en-US" dirty="0">
                <a:latin typeface="+mn-lt"/>
              </a:rPr>
              <a:t>– enrolled students and alumni have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Basic alumni 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Advanced alumni search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Global word search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Class notes </a:t>
            </a:r>
            <a:r>
              <a:rPr lang="en-US" dirty="0">
                <a:latin typeface="+mn-lt"/>
              </a:rPr>
              <a:t>– searchable by year, degree, note type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Alumni Club pages </a:t>
            </a:r>
            <a:r>
              <a:rPr lang="en-US" dirty="0">
                <a:latin typeface="+mn-lt"/>
              </a:rPr>
              <a:t>– manage by AR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Events listing and guest registration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Universal email forwarding </a:t>
            </a:r>
            <a:r>
              <a:rPr lang="en-US" dirty="0">
                <a:latin typeface="+mn-lt"/>
              </a:rPr>
              <a:t>– lifelong email address – </a:t>
            </a:r>
            <a:r>
              <a:rPr lang="en-US" sz="1400" i="1" dirty="0" err="1">
                <a:latin typeface="+mn-lt"/>
              </a:rPr>
              <a:t>catnichols@uncbusiness.net</a:t>
            </a:r>
            <a:endParaRPr lang="en-US" sz="1400" i="1" dirty="0">
              <a:latin typeface="+mn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Alumni profile management </a:t>
            </a:r>
            <a:r>
              <a:rPr lang="en-US" dirty="0">
                <a:latin typeface="+mn-lt"/>
              </a:rPr>
              <a:t>– update information, select information to be on display, attach resume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Broadcast Email </a:t>
            </a:r>
            <a:r>
              <a:rPr lang="en-US" dirty="0">
                <a:latin typeface="+mn-lt"/>
              </a:rPr>
              <a:t>for managing and sending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+mn-lt"/>
              </a:rPr>
              <a:t>iModules</a:t>
            </a:r>
            <a:r>
              <a:rPr lang="en-US" sz="1600" dirty="0" smtClean="0">
                <a:latin typeface="+mn-lt"/>
              </a:rPr>
              <a:t> discontinuing support of </a:t>
            </a:r>
            <a:r>
              <a:rPr lang="en-US" sz="1600" dirty="0">
                <a:latin typeface="+mn-lt"/>
              </a:rPr>
              <a:t>Harris online </a:t>
            </a:r>
            <a:r>
              <a:rPr lang="en-US" sz="1600" dirty="0" smtClean="0">
                <a:latin typeface="+mn-lt"/>
              </a:rPr>
              <a:t>tools in 2015</a:t>
            </a:r>
            <a:endParaRPr lang="en-US" sz="16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+mn-lt"/>
              </a:rPr>
              <a:t>UNC’s General Alumni Association driving force for new system.  Coordination of services with GAA, central development and constituency schools.</a:t>
            </a:r>
          </a:p>
        </p:txBody>
      </p:sp>
    </p:spTree>
    <p:extLst>
      <p:ext uri="{BB962C8B-B14F-4D97-AF65-F5344CB8AC3E}">
        <p14:creationId xmlns:p14="http://schemas.microsoft.com/office/powerpoint/2010/main" val="29780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alibri" pitchFamily="34" charset="0"/>
              </a:rPr>
              <a:t>case 1: </a:t>
            </a:r>
            <a:r>
              <a:rPr lang="en-US" dirty="0" err="1" smtClean="0">
                <a:latin typeface="+mn-lt"/>
                <a:cs typeface="Calibri" pitchFamily="34" charset="0"/>
              </a:rPr>
              <a:t>Kenan</a:t>
            </a:r>
            <a:r>
              <a:rPr lang="en-US" dirty="0" smtClean="0">
                <a:latin typeface="+mn-lt"/>
                <a:cs typeface="Calibri" pitchFamily="34" charset="0"/>
              </a:rPr>
              <a:t>-Flagler</a:t>
            </a:r>
            <a:endParaRPr lang="en-US" dirty="0">
              <a:latin typeface="+mn-lt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990600"/>
            <a:ext cx="8686800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>
                <a:latin typeface="+mn-lt"/>
              </a:rPr>
              <a:t>Kenan</a:t>
            </a:r>
            <a:r>
              <a:rPr lang="en-US" dirty="0">
                <a:latin typeface="+mn-lt"/>
              </a:rPr>
              <a:t>-Flagler is currently exploring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n-lt"/>
              </a:rPr>
              <a:t>Total system replacement </a:t>
            </a:r>
            <a:r>
              <a:rPr lang="en-US" sz="2400" dirty="0" smtClean="0">
                <a:latin typeface="+mn-lt"/>
              </a:rPr>
              <a:t>- </a:t>
            </a:r>
            <a:r>
              <a:rPr lang="en-US" sz="2400" dirty="0" err="1" smtClean="0">
                <a:latin typeface="+mn-lt"/>
              </a:rPr>
              <a:t>iModules</a:t>
            </a:r>
            <a:r>
              <a:rPr lang="en-US" sz="2400" dirty="0" smtClean="0">
                <a:latin typeface="+mn-lt"/>
              </a:rPr>
              <a:t> or </a:t>
            </a:r>
            <a:r>
              <a:rPr lang="en-US" sz="2400" dirty="0" err="1" smtClean="0">
                <a:latin typeface="+mn-lt"/>
              </a:rPr>
              <a:t>Symplicity</a:t>
            </a:r>
            <a:endParaRPr lang="en-US" sz="2400" dirty="0" smtClean="0">
              <a:latin typeface="+mn-lt"/>
            </a:endParaRPr>
          </a:p>
          <a:p>
            <a:pPr>
              <a:spcBef>
                <a:spcPts val="30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In-house system coupled with other tools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In-house online </a:t>
            </a:r>
            <a:r>
              <a:rPr lang="en-US" sz="2400" dirty="0">
                <a:latin typeface="+mn-lt"/>
              </a:rPr>
              <a:t>directory </a:t>
            </a:r>
            <a:r>
              <a:rPr lang="en-US" sz="2400" dirty="0" smtClean="0">
                <a:latin typeface="+mn-lt"/>
              </a:rPr>
              <a:t>&amp; class notes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Additional tools</a:t>
            </a:r>
            <a:endParaRPr lang="en-US" sz="2400" dirty="0">
              <a:latin typeface="+mn-lt"/>
            </a:endParaRP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EverTrue</a:t>
            </a:r>
            <a:r>
              <a:rPr lang="en-US" sz="2400" dirty="0">
                <a:latin typeface="+mn-lt"/>
              </a:rPr>
              <a:t> – alumni engagement and directory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QuadWrangle</a:t>
            </a:r>
            <a:r>
              <a:rPr lang="en-US" sz="2400" dirty="0">
                <a:latin typeface="+mn-lt"/>
              </a:rPr>
              <a:t> – alumni engagement and directory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IntroMaps</a:t>
            </a:r>
            <a:r>
              <a:rPr lang="en-US" sz="2400" dirty="0">
                <a:latin typeface="+mn-lt"/>
              </a:rPr>
              <a:t> – alumni engagement and directory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Ungerboeck</a:t>
            </a:r>
            <a:r>
              <a:rPr lang="en-US" sz="2400" dirty="0">
                <a:latin typeface="+mn-lt"/>
              </a:rPr>
              <a:t> – events management</a:t>
            </a:r>
          </a:p>
        </p:txBody>
      </p:sp>
    </p:spTree>
    <p:extLst>
      <p:ext uri="{BB962C8B-B14F-4D97-AF65-F5344CB8AC3E}">
        <p14:creationId xmlns:p14="http://schemas.microsoft.com/office/powerpoint/2010/main" val="39422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 pitchFamily="34" charset="0"/>
              </a:rPr>
              <a:t>c</a:t>
            </a:r>
            <a:r>
              <a:rPr lang="en-US" dirty="0" smtClean="0">
                <a:latin typeface="+mn-lt"/>
                <a:cs typeface="Calibri" pitchFamily="34" charset="0"/>
              </a:rPr>
              <a:t>ase 2: Haas + </a:t>
            </a:r>
            <a:r>
              <a:rPr lang="en-US" dirty="0" err="1" smtClean="0">
                <a:latin typeface="+mn-lt"/>
                <a:cs typeface="Calibri" pitchFamily="34" charset="0"/>
              </a:rPr>
              <a:t>GradMap</a:t>
            </a:r>
            <a:endParaRPr lang="en-US" dirty="0">
              <a:latin typeface="+mn-lt"/>
              <a:cs typeface="Calibri" pitchFamily="34" charset="0"/>
            </a:endParaRPr>
          </a:p>
        </p:txBody>
      </p:sp>
      <p:pic>
        <p:nvPicPr>
          <p:cNvPr id="6" name="Picture 5" descr="Screen Shot 2014-07-14 at 8.3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5218414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2192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directory, interactive giving platform, event pre-connection tool </a:t>
            </a:r>
          </a:p>
          <a:p>
            <a:endParaRPr lang="en-US" dirty="0"/>
          </a:p>
          <a:p>
            <a:r>
              <a:rPr lang="en-US" dirty="0" smtClean="0"/>
              <a:t>95% login by MBA new admits before Orientation </a:t>
            </a:r>
          </a:p>
          <a:p>
            <a:endParaRPr lang="en-US" dirty="0"/>
          </a:p>
          <a:p>
            <a:r>
              <a:rPr lang="en-US" dirty="0" smtClean="0"/>
              <a:t>Real-time campaign participation tracking </a:t>
            </a:r>
          </a:p>
          <a:p>
            <a:endParaRPr lang="en-US" dirty="0"/>
          </a:p>
          <a:p>
            <a:r>
              <a:rPr lang="en-US" dirty="0" smtClean="0"/>
              <a:t>New pricing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 pitchFamily="34" charset="0"/>
              </a:rPr>
              <a:t>c</a:t>
            </a:r>
            <a:r>
              <a:rPr lang="en-US" dirty="0" smtClean="0">
                <a:latin typeface="+mn-lt"/>
                <a:cs typeface="Calibri" pitchFamily="34" charset="0"/>
              </a:rPr>
              <a:t>ase 2: Haas + </a:t>
            </a:r>
            <a:r>
              <a:rPr lang="en-US" dirty="0" err="1" smtClean="0">
                <a:latin typeface="+mn-lt"/>
                <a:cs typeface="Calibri" pitchFamily="34" charset="0"/>
              </a:rPr>
              <a:t>GradMap</a:t>
            </a:r>
            <a:endParaRPr lang="en-US" dirty="0">
              <a:latin typeface="+mn-lt"/>
              <a:cs typeface="Calibri" pitchFamily="34" charset="0"/>
            </a:endParaRPr>
          </a:p>
        </p:txBody>
      </p:sp>
      <p:pic>
        <p:nvPicPr>
          <p:cNvPr id="5" name="Picture 4" descr="Screen Shot 2014-07-14 at 8.34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7543800" cy="48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 pitchFamily="34" charset="0"/>
              </a:rPr>
              <a:t>c</a:t>
            </a:r>
            <a:r>
              <a:rPr lang="en-US" dirty="0" smtClean="0">
                <a:latin typeface="+mn-lt"/>
                <a:cs typeface="Calibri" pitchFamily="34" charset="0"/>
              </a:rPr>
              <a:t>ase 2: Haas + </a:t>
            </a:r>
            <a:r>
              <a:rPr lang="en-US" dirty="0" err="1" smtClean="0">
                <a:latin typeface="+mn-lt"/>
                <a:cs typeface="Calibri" pitchFamily="34" charset="0"/>
              </a:rPr>
              <a:t>GradMap</a:t>
            </a:r>
            <a:endParaRPr lang="en-US" dirty="0">
              <a:latin typeface="+mn-lt"/>
              <a:cs typeface="Calibri" pitchFamily="34" charset="0"/>
            </a:endParaRPr>
          </a:p>
        </p:txBody>
      </p:sp>
      <p:pic>
        <p:nvPicPr>
          <p:cNvPr id="3" name="Picture 2" descr="Screen Shot 2014-07-14 at 8.35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7702853" cy="48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7332</TotalTime>
  <Words>862</Words>
  <Application>Microsoft Office PowerPoint</Application>
  <PresentationFormat>On-screen Show (4:3)</PresentationFormat>
  <Paragraphs>236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Candara</vt:lpstr>
      <vt:lpstr>Times New Roman</vt:lpstr>
      <vt:lpstr>Wingdings</vt:lpstr>
      <vt:lpstr>Default Design</vt:lpstr>
      <vt:lpstr>2_Default Design</vt:lpstr>
      <vt:lpstr>Alumni Engagement Tools</vt:lpstr>
      <vt:lpstr>what are you using?</vt:lpstr>
      <vt:lpstr>macro | micro </vt:lpstr>
      <vt:lpstr>macro | micro </vt:lpstr>
      <vt:lpstr>case 1: Kenan-Flagler</vt:lpstr>
      <vt:lpstr>case 1: Kenan-Flagler</vt:lpstr>
      <vt:lpstr>case 2: Haas + GradMap</vt:lpstr>
      <vt:lpstr>case 2: Haas + GradMap</vt:lpstr>
      <vt:lpstr>case 2: Haas + GradMap</vt:lpstr>
      <vt:lpstr>case 3: Berkeley + NationBuilder</vt:lpstr>
      <vt:lpstr>case 3: Berkeley + NationBuilder</vt:lpstr>
      <vt:lpstr>Alumni Engagement Tools</vt:lpstr>
      <vt:lpstr>appendices</vt:lpstr>
      <vt:lpstr>appendix – contacts </vt:lpstr>
      <vt:lpstr>appendix – QuadWrangle</vt:lpstr>
      <vt:lpstr>appendix – EverTrue</vt:lpstr>
    </vt:vector>
  </TitlesOfParts>
  <Company>The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MSB</dc:creator>
  <cp:lastModifiedBy>Catherine Nichols</cp:lastModifiedBy>
  <cp:revision>110</cp:revision>
  <dcterms:created xsi:type="dcterms:W3CDTF">2007-03-28T16:18:47Z</dcterms:created>
  <dcterms:modified xsi:type="dcterms:W3CDTF">2014-07-15T23:50:26Z</dcterms:modified>
</cp:coreProperties>
</file>